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8" r:id="rId2"/>
    <p:sldId id="269" r:id="rId3"/>
    <p:sldId id="261" r:id="rId4"/>
    <p:sldId id="271" r:id="rId5"/>
    <p:sldId id="290" r:id="rId6"/>
    <p:sldId id="293" r:id="rId7"/>
    <p:sldId id="294" r:id="rId8"/>
    <p:sldId id="291" r:id="rId9"/>
    <p:sldId id="292" r:id="rId10"/>
    <p:sldId id="278" r:id="rId11"/>
    <p:sldId id="279" r:id="rId12"/>
    <p:sldId id="280" r:id="rId13"/>
    <p:sldId id="272" r:id="rId14"/>
    <p:sldId id="296" r:id="rId15"/>
    <p:sldId id="297" r:id="rId16"/>
    <p:sldId id="298" r:id="rId17"/>
    <p:sldId id="300" r:id="rId18"/>
    <p:sldId id="304" r:id="rId19"/>
    <p:sldId id="305" r:id="rId20"/>
    <p:sldId id="306" r:id="rId21"/>
    <p:sldId id="307" r:id="rId22"/>
    <p:sldId id="281" r:id="rId23"/>
    <p:sldId id="282" r:id="rId24"/>
    <p:sldId id="283" r:id="rId25"/>
    <p:sldId id="295" r:id="rId26"/>
    <p:sldId id="273" r:id="rId27"/>
    <p:sldId id="285" r:id="rId28"/>
    <p:sldId id="274" r:id="rId29"/>
    <p:sldId id="301" r:id="rId30"/>
    <p:sldId id="302" r:id="rId31"/>
    <p:sldId id="286" r:id="rId32"/>
    <p:sldId id="303" r:id="rId33"/>
    <p:sldId id="308" r:id="rId34"/>
    <p:sldId id="275" r:id="rId35"/>
    <p:sldId id="288" r:id="rId36"/>
    <p:sldId id="287" r:id="rId37"/>
    <p:sldId id="309" r:id="rId38"/>
    <p:sldId id="289" r:id="rId39"/>
    <p:sldId id="276" r:id="rId40"/>
    <p:sldId id="277" r:id="rId41"/>
  </p:sldIdLst>
  <p:sldSz cx="12192000" cy="6858000"/>
  <p:notesSz cx="6858000" cy="9144000"/>
  <p:embeddedFontLst>
    <p:embeddedFont>
      <p:font typeface="Freestyle Script" panose="030804020302050B0404" pitchFamily="66" charset="0"/>
      <p:regular r:id="rId42"/>
    </p:embeddedFont>
    <p:embeddedFont>
      <p:font typeface="맑은 고딕" panose="020B0503020000020004" pitchFamily="50" charset="-127"/>
      <p:regular r:id="rId43"/>
      <p:bold r:id="rId44"/>
    </p:embeddedFont>
    <p:embeddedFont>
      <p:font typeface="배달의민족 주아" panose="02020603020101020101" pitchFamily="18" charset="-127"/>
      <p:regular r:id="rId45"/>
    </p:embeddedFont>
    <p:embeddedFont>
      <p:font typeface="야놀자 야체 B" panose="02020603020101020101" pitchFamily="18" charset="-127"/>
      <p:bold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35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45" autoAdjust="0"/>
    <p:restoredTop sz="95775" autoAdjust="0"/>
  </p:normalViewPr>
  <p:slideViewPr>
    <p:cSldViewPr snapToGrid="0">
      <p:cViewPr varScale="1">
        <p:scale>
          <a:sx n="114" d="100"/>
          <a:sy n="114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ney\Downloads\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ney\Downloads\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ko-KR"/>
              <a:t>회원가입 여부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78-4747-A43F-672C398D7FF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F78-4747-A43F-672C398D7F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87282479"/>
        <c:axId val="587293999"/>
      </c:barChart>
      <c:catAx>
        <c:axId val="587282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587293999"/>
        <c:crosses val="autoZero"/>
        <c:auto val="1"/>
        <c:lblAlgn val="ctr"/>
        <c:lblOffset val="100"/>
        <c:noMultiLvlLbl val="0"/>
      </c:catAx>
      <c:valAx>
        <c:axId val="587293999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5872824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ko-KR"/>
              <a:t>태스크 시나리오 수행 시간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팝꽃 댓글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111</c:v>
                </c:pt>
                <c:pt idx="1">
                  <c:v>dngud</c:v>
                </c:pt>
                <c:pt idx="2">
                  <c:v>dookong5</c:v>
                </c:pt>
                <c:pt idx="3">
                  <c:v>wjdgns </c:v>
                </c:pt>
                <c:pt idx="4">
                  <c:v>니얼굴</c:v>
                </c:pt>
              </c:strCache>
            </c:strRef>
          </c:cat>
          <c:val>
            <c:numRef>
              <c:f>Sheet1!$B$2:$B$6</c:f>
              <c:numCache>
                <c:formatCode>mm:ss</c:formatCode>
                <c:ptCount val="5"/>
                <c:pt idx="0">
                  <c:v>1.3194444444445397E-3</c:v>
                </c:pt>
                <c:pt idx="1">
                  <c:v>1.3773148148148451E-3</c:v>
                </c:pt>
                <c:pt idx="2">
                  <c:v>1.5046296296294948E-4</c:v>
                </c:pt>
                <c:pt idx="3">
                  <c:v>1.7361111111102723E-4</c:v>
                </c:pt>
                <c:pt idx="4">
                  <c:v>3.472222222222765E-4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21-4072-BD50-ECEFFE1300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해장국 찾기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111</c:v>
                </c:pt>
                <c:pt idx="1">
                  <c:v>dngud</c:v>
                </c:pt>
                <c:pt idx="2">
                  <c:v>dookong5</c:v>
                </c:pt>
                <c:pt idx="3">
                  <c:v>wjdgns </c:v>
                </c:pt>
                <c:pt idx="4">
                  <c:v>니얼굴</c:v>
                </c:pt>
              </c:strCache>
            </c:strRef>
          </c:cat>
          <c:val>
            <c:numRef>
              <c:f>Sheet1!$C$2:$C$6</c:f>
              <c:numCache>
                <c:formatCode>mm:ss</c:formatCode>
                <c:ptCount val="5"/>
                <c:pt idx="0">
                  <c:v>1.0416666666668295E-4</c:v>
                </c:pt>
                <c:pt idx="1">
                  <c:v>9.1435185185184675E-4</c:v>
                </c:pt>
                <c:pt idx="2">
                  <c:v>1.7361111111113825E-4</c:v>
                </c:pt>
                <c:pt idx="3">
                  <c:v>1.5046296296294948E-4</c:v>
                </c:pt>
                <c:pt idx="4">
                  <c:v>5.9027777777775903E-4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21-4072-BD50-ECEFFE1300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CU, 2+1, 과자 찾기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111</c:v>
                </c:pt>
                <c:pt idx="1">
                  <c:v>dngud</c:v>
                </c:pt>
                <c:pt idx="2">
                  <c:v>dookong5</c:v>
                </c:pt>
                <c:pt idx="3">
                  <c:v>wjdgns </c:v>
                </c:pt>
                <c:pt idx="4">
                  <c:v>니얼굴</c:v>
                </c:pt>
              </c:strCache>
            </c:strRef>
          </c:cat>
          <c:val>
            <c:numRef>
              <c:f>Sheet1!$D$2:$D$6</c:f>
              <c:numCache>
                <c:formatCode>mm:ss</c:formatCode>
                <c:ptCount val="5"/>
                <c:pt idx="0">
                  <c:v>4.2824074074077068E-4</c:v>
                </c:pt>
                <c:pt idx="1">
                  <c:v>1.388888888889106E-4</c:v>
                </c:pt>
                <c:pt idx="2">
                  <c:v>2.8935185185186008E-4</c:v>
                </c:pt>
                <c:pt idx="3">
                  <c:v>4.6296296296299833E-4</c:v>
                </c:pt>
                <c:pt idx="4">
                  <c:v>3.7037037037035425E-4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721-4072-BD50-ECEFFE1300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7162799"/>
        <c:axId val="697153199"/>
      </c:barChart>
      <c:catAx>
        <c:axId val="697162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697153199"/>
        <c:crosses val="autoZero"/>
        <c:auto val="1"/>
        <c:lblAlgn val="ctr"/>
        <c:lblOffset val="100"/>
        <c:noMultiLvlLbl val="0"/>
      </c:catAx>
      <c:valAx>
        <c:axId val="697153199"/>
        <c:scaling>
          <c:orientation val="minMax"/>
          <c:max val="3.0000000000000009E-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697162799"/>
        <c:crosses val="autoZero"/>
        <c:crossBetween val="between"/>
        <c:majorUnit val="5.0000000000000012E-4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en-US"/>
              <a:t>(</a:t>
            </a:r>
            <a:r>
              <a:rPr lang="ko-KR"/>
              <a:t>더본</a:t>
            </a:r>
            <a:r>
              <a:rPr lang="en-US"/>
              <a:t>)</a:t>
            </a:r>
            <a:r>
              <a:rPr lang="ko-KR"/>
              <a:t>팝꽃옥수수</a:t>
            </a:r>
            <a:r>
              <a:rPr lang="en-US"/>
              <a:t>30G </a:t>
            </a:r>
            <a:r>
              <a:rPr lang="ko-KR"/>
              <a:t>검색어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회원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더본)팝꽃옥수수30G</c:v>
                </c:pt>
                <c:pt idx="1">
                  <c:v>더본</c:v>
                </c:pt>
                <c:pt idx="2">
                  <c:v>팝콘</c:v>
                </c:pt>
                <c:pt idx="3">
                  <c:v>팝꽃</c:v>
                </c:pt>
                <c:pt idx="4">
                  <c:v>팝꽃옥수수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A2-4721-ACA8-94D2AF6C92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비회원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더본)팝꽃옥수수30G</c:v>
                </c:pt>
                <c:pt idx="1">
                  <c:v>더본</c:v>
                </c:pt>
                <c:pt idx="2">
                  <c:v>팝콘</c:v>
                </c:pt>
                <c:pt idx="3">
                  <c:v>팝꽃</c:v>
                </c:pt>
                <c:pt idx="4">
                  <c:v>팝꽃옥수수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</c:v>
                </c:pt>
                <c:pt idx="1">
                  <c:v>0</c:v>
                </c:pt>
                <c:pt idx="2">
                  <c:v>0</c:v>
                </c:pt>
                <c:pt idx="3">
                  <c:v>7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A2-4721-ACA8-94D2AF6C92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6632863"/>
        <c:axId val="706635263"/>
      </c:barChart>
      <c:catAx>
        <c:axId val="706632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706635263"/>
        <c:crosses val="autoZero"/>
        <c:auto val="1"/>
        <c:lblAlgn val="ctr"/>
        <c:lblOffset val="100"/>
        <c:noMultiLvlLbl val="0"/>
      </c:catAx>
      <c:valAx>
        <c:axId val="7066352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706632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en-US"/>
              <a:t>(</a:t>
            </a:r>
            <a:r>
              <a:rPr lang="ko-KR"/>
              <a:t>오뚜기</a:t>
            </a:r>
            <a:r>
              <a:rPr lang="en-US"/>
              <a:t>)</a:t>
            </a:r>
            <a:r>
              <a:rPr lang="ko-KR"/>
              <a:t>양평식선지해장국 검색어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회원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F5-4FA8-BFA5-90EDACD9A20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해장국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EF5-4FA8-BFA5-90EDACD9A20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비회원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F5-4FA8-BFA5-90EDACD9A20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해장국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EF5-4FA8-BFA5-90EDACD9A2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6638143"/>
        <c:axId val="706631903"/>
      </c:barChart>
      <c:catAx>
        <c:axId val="706638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706631903"/>
        <c:crosses val="autoZero"/>
        <c:auto val="1"/>
        <c:lblAlgn val="ctr"/>
        <c:lblOffset val="100"/>
        <c:noMultiLvlLbl val="0"/>
      </c:catAx>
      <c:valAx>
        <c:axId val="706631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7066381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ko-KR" sz="2000" dirty="0" err="1"/>
              <a:t>편띵</a:t>
            </a:r>
            <a:r>
              <a:rPr lang="ko-KR" sz="2000" dirty="0"/>
              <a:t> </a:t>
            </a:r>
            <a:r>
              <a:rPr lang="en-US" sz="2000" dirty="0"/>
              <a:t>UI </a:t>
            </a:r>
            <a:r>
              <a:rPr lang="ko-KR" sz="2000" dirty="0"/>
              <a:t>설문 </a:t>
            </a:r>
            <a:r>
              <a:rPr lang="en-US" sz="2000" dirty="0"/>
              <a:t>- Before</a:t>
            </a:r>
            <a:endParaRPr lang="ko-KR" sz="2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4.9626861884341136E-2"/>
          <c:y val="0.11282351557755595"/>
          <c:w val="0.93264876043543354"/>
          <c:h val="0.55951462394309248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677-4098-9B37-2102D7E7C27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677-4098-9B37-2102D7E7C27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677-4098-9B37-2102D7E7C27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677-4098-9B37-2102D7E7C275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677-4098-9B37-2102D7E7C27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9677-4098-9B37-2102D7E7C27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Sheet1!$F$27:$N$27</c:f>
              <c:strCache>
                <c:ptCount val="9"/>
                <c:pt idx="0">
                  <c:v>사용자가 사이트를 쉽게 이용할 수 있습니까?</c:v>
                </c:pt>
                <c:pt idx="1">
                  <c:v>사이트의 내비게이션 바, 인터페이스 등을 사용하기 편합니까?</c:v>
                </c:pt>
                <c:pt idx="2">
                  <c:v>제공되는 정보는 찾기 쉽습니까?</c:v>
                </c:pt>
                <c:pt idx="3">
                  <c:v>제공 되는 정보는 유용합니까?</c:v>
                </c:pt>
                <c:pt idx="4">
                  <c:v>제공 되는 정보의 양이 충분합니까?</c:v>
                </c:pt>
                <c:pt idx="5">
                  <c:v>신규 행사 정보가 신속하게 추가되고, 만료된 정보는 제때 삭제되고 있습니까?</c:v>
                </c:pt>
                <c:pt idx="6">
                  <c:v>이 웹사이트에 전반적으로 만족한다.</c:v>
                </c:pt>
                <c:pt idx="7">
                  <c:v>이 웹사이트를 사용하는 것이 쉬웠다.</c:v>
                </c:pt>
                <c:pt idx="8">
                  <c:v>이 웹사이트의 디자인은 시각적으로 멋지다.</c:v>
                </c:pt>
              </c:strCache>
            </c:strRef>
          </c:cat>
          <c:val>
            <c:numRef>
              <c:f>Sheet1!$F$28:$N$28</c:f>
              <c:numCache>
                <c:formatCode>0.00</c:formatCode>
                <c:ptCount val="9"/>
                <c:pt idx="0">
                  <c:v>3.3529411764705883</c:v>
                </c:pt>
                <c:pt idx="1">
                  <c:v>2.4117647058823528</c:v>
                </c:pt>
                <c:pt idx="2">
                  <c:v>2.6470588235294117</c:v>
                </c:pt>
                <c:pt idx="3">
                  <c:v>3.5882352941176472</c:v>
                </c:pt>
                <c:pt idx="4">
                  <c:v>3.4705882352941178</c:v>
                </c:pt>
                <c:pt idx="5">
                  <c:v>2.9411764705882355</c:v>
                </c:pt>
                <c:pt idx="6">
                  <c:v>2.4705882352941178</c:v>
                </c:pt>
                <c:pt idx="7">
                  <c:v>3.7058823529411766</c:v>
                </c:pt>
                <c:pt idx="8">
                  <c:v>1.7647058823529411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677-4098-9B37-2102D7E7C27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2641999"/>
        <c:axId val="82639119"/>
      </c:barChart>
      <c:catAx>
        <c:axId val="82641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82639119"/>
        <c:crosses val="autoZero"/>
        <c:auto val="1"/>
        <c:lblAlgn val="ctr"/>
        <c:lblOffset val="100"/>
        <c:noMultiLvlLbl val="0"/>
      </c:catAx>
      <c:valAx>
        <c:axId val="82639119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82641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r>
              <a:rPr lang="ko-KR" sz="2000" dirty="0" err="1"/>
              <a:t>편띵</a:t>
            </a:r>
            <a:r>
              <a:rPr lang="ko-KR" sz="2000" dirty="0"/>
              <a:t> </a:t>
            </a:r>
            <a:r>
              <a:rPr lang="en-US" sz="2000" dirty="0"/>
              <a:t>UI </a:t>
            </a:r>
            <a:r>
              <a:rPr lang="ko-KR" sz="2000" dirty="0"/>
              <a:t>설문 </a:t>
            </a:r>
            <a:r>
              <a:rPr lang="en-US" sz="2000" dirty="0"/>
              <a:t>- After</a:t>
            </a:r>
            <a:endParaRPr lang="ko-KR" sz="2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283-4D87-810F-FD22DDE2D63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283-4D87-810F-FD22DDE2D63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283-4D87-810F-FD22DDE2D63F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283-4D87-810F-FD22DDE2D63F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283-4D87-810F-FD22DDE2D63F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283-4D87-810F-FD22DDE2D6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Sheet1!$F$35:$N$35</c:f>
              <c:strCache>
                <c:ptCount val="9"/>
                <c:pt idx="0">
                  <c:v>사용자가 사이트를 쉽게 이용할 수 있습니까?</c:v>
                </c:pt>
                <c:pt idx="1">
                  <c:v>사이트의 내비게이션 바, 인터페이스 등을 사용하기 편합니까?</c:v>
                </c:pt>
                <c:pt idx="2">
                  <c:v>제공되는 정보는 찾기 쉽습니까?</c:v>
                </c:pt>
                <c:pt idx="3">
                  <c:v>제공 되는 정보는 유용합니까?</c:v>
                </c:pt>
                <c:pt idx="4">
                  <c:v>제공 되는 정보의 양이 충분합니까?</c:v>
                </c:pt>
                <c:pt idx="5">
                  <c:v>신규 행사 정보가 신속하게 추가되고, 만료된 정보는 제때 삭제되고 있습니까?</c:v>
                </c:pt>
                <c:pt idx="6">
                  <c:v>이 웹사이트에 전반적으로 만족한다.</c:v>
                </c:pt>
                <c:pt idx="7">
                  <c:v>이 웹사이트를 사용하는 것이 쉬웠다.</c:v>
                </c:pt>
                <c:pt idx="8">
                  <c:v>이 웹사이트의 디자인은 시각적으로 멋지다.</c:v>
                </c:pt>
              </c:strCache>
            </c:strRef>
          </c:cat>
          <c:val>
            <c:numRef>
              <c:f>Sheet1!$F$36:$N$36</c:f>
              <c:numCache>
                <c:formatCode>0.00</c:formatCode>
                <c:ptCount val="9"/>
                <c:pt idx="0">
                  <c:v>4.5882352941176396</c:v>
                </c:pt>
                <c:pt idx="1">
                  <c:v>4.5294117649999999</c:v>
                </c:pt>
                <c:pt idx="2">
                  <c:v>4.7058823529999998</c:v>
                </c:pt>
                <c:pt idx="3">
                  <c:v>4.4117647059999996</c:v>
                </c:pt>
                <c:pt idx="4">
                  <c:v>3.588235294</c:v>
                </c:pt>
                <c:pt idx="5">
                  <c:v>3.588235294</c:v>
                </c:pt>
                <c:pt idx="6">
                  <c:v>4.2941176470000002</c:v>
                </c:pt>
                <c:pt idx="7">
                  <c:v>4.6470588240000001</c:v>
                </c:pt>
                <c:pt idx="8">
                  <c:v>3.8823529410000002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283-4D87-810F-FD22DDE2D6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02706623"/>
        <c:axId val="302705183"/>
      </c:barChart>
      <c:catAx>
        <c:axId val="302706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302705183"/>
        <c:crosses val="autoZero"/>
        <c:auto val="1"/>
        <c:lblAlgn val="ctr"/>
        <c:lblOffset val="100"/>
        <c:noMultiLvlLbl val="0"/>
      </c:catAx>
      <c:valAx>
        <c:axId val="302705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defRPr>
            </a:pPr>
            <a:endParaRPr lang="ko-KR"/>
          </a:p>
        </c:txPr>
        <c:crossAx val="3027066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latin typeface="배달의민족 주아" panose="02020603020101020101" pitchFamily="18" charset="-127"/>
          <a:ea typeface="배달의민족 주아" panose="02020603020101020101" pitchFamily="18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CAA83-BC76-3C89-B1AE-138910B64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E6547B-2D9E-1F65-7083-93FCBE64F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486AB1-1F55-AAF0-6C9A-08F1ED6E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C3D458-E0A4-BDDE-40E3-11E727CC2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619084-6B19-E734-E962-53D79180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007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54CDF3-F114-EA37-8B08-0E845CE6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F74A65-6C69-0444-FFE9-9FDD4120D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87B30-DF68-7D41-8A5E-6B9697B72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036403-80C1-BD5C-8134-4C69B1C73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713D2F-E28C-00B0-7428-A34E567A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2296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C423F7-0F49-5989-8F22-4835297CE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6E71C9-3505-7223-54BD-4BD5F125C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76C7D-F7F6-0EA6-AFED-9280404A6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08E6AE-397B-6E52-2253-9CD37A8C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DB2D86-6400-3296-4F82-0F9515E6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767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7A906-923F-E630-EE94-A3556C01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F0CA32-4A40-5626-5CED-36817B023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70CEE-24BC-B0BA-F3E9-C6317E5A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C4FF79-3392-C910-7500-76FBD1969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97752E-C324-FA64-35AD-5DC958C0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9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9C3F25-E3DD-40CD-D24A-01FC33E36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AA8394-98F4-AFEE-5751-980480B69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39159-098A-8C84-B1C0-38E2F8AE5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C2722B-37C4-670C-B364-B98D035B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A71FE-4B88-3CA2-2734-4E7B36A1A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26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FEA58C-F96E-DBCE-8464-04AA8B0DA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BF8D5D-D208-ED50-5DD8-556203466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2625A3-42D6-B2E7-4970-8F6BA85A3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0F6957-8EAB-0E69-B729-0E5E14550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AA99F6-F0D3-7384-558E-43C4918A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82595F-F713-2C95-21DA-E6303454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97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970D5-D81F-2865-F5FA-9A8BF459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C3D0E4-108D-6483-B8DD-09058B02F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499D6E-C489-117A-F40A-3B37CD866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F01FC7-0E20-B033-113B-3395AB398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267103-60F9-1B0A-8159-5ADD62111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B31446-0F7C-21C0-5371-3EA5F32AE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EDC3A1-DAEB-B7E2-FD9B-27E3EB8B6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83A2DA-BB51-3134-FC72-75846D44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0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02D69-0B9D-C6C2-93EE-D949CBAE7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8A77F1-ED10-09B7-4727-67D46C73A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91E4BD-7093-7C5D-D24C-20D4F194F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4361FC-6756-5E30-E063-8711A200A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42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67686A-722A-2ACD-D268-30D6B82A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60CCA6-04C2-3E2C-5737-C9E12855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2AA37B-6F92-69EA-6134-2F6BC9F8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402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92F42-AC98-8A71-F644-161E275E6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E1801-1D2D-E21D-0CBE-E981883A7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4EAB0B-67C3-4643-FE58-5BE2E45A2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EB2D11-AA3C-4C8D-CC97-395A0C2C3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2217D5-47DE-DF86-1EE5-2211C0810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D18CFA-6E2A-4C71-AD0D-625B67558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46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307063-7564-52A7-DCAE-9A2445309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873684-E7F6-82E6-5FEE-0790C20ABF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FC6E7F-1134-FA50-B202-F6FD0666C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FF78BD-F160-67E4-73CF-D73C738E3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874963-729C-96F7-D366-0EC8FB1AB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337A35-5305-E480-1FAC-524AA10EE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77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E4528D-5B14-79E4-2D75-CDBAF9C1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7A9CEB-3140-224F-47CE-5ABFA4A96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F15E1F-EDEB-67FB-CB6F-1E6B34BAB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397C1-16BA-4B73-BB1B-D487A9DF55B4}" type="datetimeFigureOut">
              <a:rPr lang="ko-KR" altLang="en-US" smtClean="0"/>
              <a:t>2023-06-03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13798A-6451-BE8A-67FA-1C65A6D31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72288C-4720-0933-9C7F-D247E2D932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6C5CB-116D-4F95-AECE-9159E579A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263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ovenapp.io/view/T8By184gEn94ikcObglMQtyeauCwq9UO/N3k3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pOkM_5Zpog?feature=oembed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ltnghks/ContentServiceDevelop2.git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mycvs.co.kr/w/" TargetMode="External"/><Relationship Id="rId2" Type="http://schemas.openxmlformats.org/officeDocument/2006/relationships/hyperlink" Target="https://pyony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nkingdak.com/?NaPm=ct%3Dlifiss83%7Cci%3Dcheckout%7Ctr%3Dds%7Ctrx%3Dnull%7Chk%3D82e162db7728a46891ea6dc1b71e53ab06966eac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437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586860" y="2286593"/>
            <a:ext cx="7018279" cy="2284813"/>
            <a:chOff x="2884891" y="2286525"/>
            <a:chExt cx="7018279" cy="2284813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1B8292B9-6C4F-471C-9293-3C99C5F0A2F4}"/>
                </a:ext>
              </a:extLst>
            </p:cNvPr>
            <p:cNvGrpSpPr/>
            <p:nvPr/>
          </p:nvGrpSpPr>
          <p:grpSpPr>
            <a:xfrm>
              <a:off x="2884891" y="2317851"/>
              <a:ext cx="1448188" cy="405852"/>
              <a:chOff x="456017" y="1097511"/>
              <a:chExt cx="1448188" cy="405852"/>
            </a:xfrm>
          </p:grpSpPr>
          <p:sp>
            <p:nvSpPr>
              <p:cNvPr id="12" name="왼쪽 대괄호 11">
                <a:extLst>
                  <a:ext uri="{FF2B5EF4-FFF2-40B4-BE49-F238E27FC236}">
                    <a16:creationId xmlns:a16="http://schemas.microsoft.com/office/drawing/2014/main" id="{B61B4BA1-CA05-47BF-837C-71DDC169C10E}"/>
                  </a:ext>
                </a:extLst>
              </p:cNvPr>
              <p:cNvSpPr/>
              <p:nvPr/>
            </p:nvSpPr>
            <p:spPr>
              <a:xfrm>
                <a:off x="456017" y="1097514"/>
                <a:ext cx="216409" cy="399013"/>
              </a:xfrm>
              <a:prstGeom prst="leftBracket">
                <a:avLst>
                  <a:gd name="adj" fmla="val 92190"/>
                </a:avLst>
              </a:prstGeom>
              <a:ln w="63500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원호 12">
                <a:extLst>
                  <a:ext uri="{FF2B5EF4-FFF2-40B4-BE49-F238E27FC236}">
                    <a16:creationId xmlns:a16="http://schemas.microsoft.com/office/drawing/2014/main" id="{0ACED6AA-2E40-4CFD-9602-4E4221C0744D}"/>
                  </a:ext>
                </a:extLst>
              </p:cNvPr>
              <p:cNvSpPr/>
              <p:nvPr/>
            </p:nvSpPr>
            <p:spPr>
              <a:xfrm flipH="1">
                <a:off x="1476531" y="1097513"/>
                <a:ext cx="395999" cy="399013"/>
              </a:xfrm>
              <a:prstGeom prst="arc">
                <a:avLst>
                  <a:gd name="adj1" fmla="val 9701467"/>
                  <a:gd name="adj2" fmla="val 16208042"/>
                </a:avLst>
              </a:prstGeom>
              <a:ln w="63500" cap="rnd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FB0060F-E073-463A-AD8C-ABD71B7D979E}"/>
                  </a:ext>
                </a:extLst>
              </p:cNvPr>
              <p:cNvCxnSpPr>
                <a:stCxn id="12" idx="2"/>
              </p:cNvCxnSpPr>
              <p:nvPr/>
            </p:nvCxnSpPr>
            <p:spPr>
              <a:xfrm flipV="1">
                <a:off x="672426" y="1496526"/>
                <a:ext cx="996441" cy="1"/>
              </a:xfrm>
              <a:prstGeom prst="line">
                <a:avLst/>
              </a:prstGeom>
              <a:ln w="63500" cap="rnd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0C954342-F26E-498C-9281-526D848D5114}"/>
                  </a:ext>
                </a:extLst>
              </p:cNvPr>
              <p:cNvCxnSpPr/>
              <p:nvPr/>
            </p:nvCxnSpPr>
            <p:spPr>
              <a:xfrm flipV="1">
                <a:off x="672426" y="1097512"/>
                <a:ext cx="396000" cy="1"/>
              </a:xfrm>
              <a:prstGeom prst="line">
                <a:avLst/>
              </a:prstGeom>
              <a:ln w="63500" cap="rnd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39A015B6-CCB9-4321-8FCA-BE4FD6B10F3B}"/>
                  </a:ext>
                </a:extLst>
              </p:cNvPr>
              <p:cNvCxnSpPr/>
              <p:nvPr/>
            </p:nvCxnSpPr>
            <p:spPr>
              <a:xfrm flipV="1">
                <a:off x="1272478" y="1097511"/>
                <a:ext cx="396000" cy="1"/>
              </a:xfrm>
              <a:prstGeom prst="line">
                <a:avLst/>
              </a:prstGeom>
              <a:ln w="63500" cap="rnd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원호 16">
                <a:extLst>
                  <a:ext uri="{FF2B5EF4-FFF2-40B4-BE49-F238E27FC236}">
                    <a16:creationId xmlns:a16="http://schemas.microsoft.com/office/drawing/2014/main" id="{00C9F3AB-E5FD-4F25-8FCE-C4EEBE41D8F6}"/>
                  </a:ext>
                </a:extLst>
              </p:cNvPr>
              <p:cNvSpPr/>
              <p:nvPr/>
            </p:nvSpPr>
            <p:spPr>
              <a:xfrm flipH="1">
                <a:off x="1476920" y="1097512"/>
                <a:ext cx="395999" cy="399013"/>
              </a:xfrm>
              <a:prstGeom prst="arc">
                <a:avLst>
                  <a:gd name="adj1" fmla="val 5296230"/>
                  <a:gd name="adj2" fmla="val 7355301"/>
                </a:avLst>
              </a:prstGeom>
              <a:ln w="63500" cap="rnd">
                <a:solidFill>
                  <a:srgbClr val="ABCC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901BAC23-9A17-462D-8EAF-D03AFB513C75}"/>
                  </a:ext>
                </a:extLst>
              </p:cNvPr>
              <p:cNvSpPr/>
              <p:nvPr/>
            </p:nvSpPr>
            <p:spPr>
              <a:xfrm>
                <a:off x="1788318" y="1364456"/>
                <a:ext cx="115887" cy="138907"/>
              </a:xfrm>
              <a:custGeom>
                <a:avLst/>
                <a:gdLst>
                  <a:gd name="connsiteX0" fmla="*/ 61912 w 142875"/>
                  <a:gd name="connsiteY0" fmla="*/ 0 h 147638"/>
                  <a:gd name="connsiteX1" fmla="*/ 142875 w 142875"/>
                  <a:gd name="connsiteY1" fmla="*/ 147638 h 147638"/>
                  <a:gd name="connsiteX2" fmla="*/ 0 w 142875"/>
                  <a:gd name="connsiteY2" fmla="*/ 88106 h 147638"/>
                  <a:gd name="connsiteX0" fmla="*/ 73818 w 142875"/>
                  <a:gd name="connsiteY0" fmla="*/ 0 h 145257"/>
                  <a:gd name="connsiteX1" fmla="*/ 142875 w 142875"/>
                  <a:gd name="connsiteY1" fmla="*/ 145257 h 145257"/>
                  <a:gd name="connsiteX2" fmla="*/ 0 w 142875"/>
                  <a:gd name="connsiteY2" fmla="*/ 85725 h 145257"/>
                  <a:gd name="connsiteX0" fmla="*/ 76199 w 142875"/>
                  <a:gd name="connsiteY0" fmla="*/ 0 h 157163"/>
                  <a:gd name="connsiteX1" fmla="*/ 142875 w 142875"/>
                  <a:gd name="connsiteY1" fmla="*/ 157163 h 157163"/>
                  <a:gd name="connsiteX2" fmla="*/ 0 w 142875"/>
                  <a:gd name="connsiteY2" fmla="*/ 97631 h 157163"/>
                  <a:gd name="connsiteX0" fmla="*/ 76199 w 119062"/>
                  <a:gd name="connsiteY0" fmla="*/ 0 h 164307"/>
                  <a:gd name="connsiteX1" fmla="*/ 119062 w 119062"/>
                  <a:gd name="connsiteY1" fmla="*/ 164307 h 164307"/>
                  <a:gd name="connsiteX2" fmla="*/ 0 w 119062"/>
                  <a:gd name="connsiteY2" fmla="*/ 97631 h 164307"/>
                  <a:gd name="connsiteX0" fmla="*/ 76199 w 115887"/>
                  <a:gd name="connsiteY0" fmla="*/ 0 h 138907"/>
                  <a:gd name="connsiteX1" fmla="*/ 115887 w 115887"/>
                  <a:gd name="connsiteY1" fmla="*/ 138907 h 138907"/>
                  <a:gd name="connsiteX2" fmla="*/ 0 w 115887"/>
                  <a:gd name="connsiteY2" fmla="*/ 97631 h 138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5887" h="138907">
                    <a:moveTo>
                      <a:pt x="76199" y="0"/>
                    </a:moveTo>
                    <a:lnTo>
                      <a:pt x="115887" y="138907"/>
                    </a:lnTo>
                    <a:lnTo>
                      <a:pt x="0" y="97631"/>
                    </a:lnTo>
                  </a:path>
                </a:pathLst>
              </a:custGeom>
              <a:noFill/>
              <a:ln w="63500" cap="rnd">
                <a:solidFill>
                  <a:srgbClr val="ABCC49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7887959-745D-4516-8514-2AB28EB1EA7B}"/>
                </a:ext>
              </a:extLst>
            </p:cNvPr>
            <p:cNvSpPr txBox="1"/>
            <p:nvPr/>
          </p:nvSpPr>
          <p:spPr>
            <a:xfrm>
              <a:off x="2888067" y="2286525"/>
              <a:ext cx="144501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 kern="0" dirty="0" err="1">
                  <a:ln w="12700">
                    <a:noFill/>
                  </a:ln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콘서개</a:t>
              </a:r>
              <a:r>
                <a:rPr lang="en-US" altLang="ko-KR" sz="2400" kern="0" dirty="0">
                  <a:ln w="12700">
                    <a:noFill/>
                  </a:ln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</a:t>
              </a:r>
              <a:endParaRPr lang="ko-KR" altLang="en-US" sz="1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4181473" y="2520777"/>
              <a:ext cx="5721697" cy="20505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sz="3600" b="1" kern="0" dirty="0">
                  <a:ln w="12700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콘텐츠 서비스 개발</a:t>
              </a:r>
              <a:r>
                <a:rPr lang="en-US" altLang="ko-KR" sz="3600" b="1" kern="0" dirty="0">
                  <a:ln w="12700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2</a:t>
              </a:r>
              <a:r>
                <a:rPr lang="ko-KR" altLang="en-US" sz="1000" b="1" dirty="0">
                  <a:ln w="12700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 </a:t>
              </a:r>
              <a:endParaRPr lang="en-US" altLang="ko-KR" sz="1000" b="1" dirty="0">
                <a:ln w="12700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ko-KR" altLang="en-US" sz="3600" b="1" kern="0" dirty="0">
                  <a:ln w="12700">
                    <a:noFill/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rPr>
                <a:t>최종발표</a:t>
              </a:r>
              <a:endParaRPr lang="en-US" altLang="ko-KR" sz="3600" b="1" kern="0" dirty="0">
                <a:ln w="12700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en-US" altLang="ko-KR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201911166 </a:t>
              </a:r>
              <a:r>
                <a:rPr lang="ko-KR" altLang="en-US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김용혁</a:t>
              </a:r>
              <a:r>
                <a:rPr lang="en-US" altLang="ko-KR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201911167 </a:t>
              </a:r>
              <a:r>
                <a:rPr lang="ko-KR" altLang="en-US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김우진</a:t>
              </a:r>
              <a:r>
                <a:rPr lang="en-US" altLang="ko-KR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201911180 </a:t>
              </a:r>
              <a:r>
                <a:rPr lang="ko-KR" altLang="en-US" sz="1400" kern="0" dirty="0" err="1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이수환</a:t>
              </a:r>
              <a:r>
                <a:rPr lang="en-US" altLang="ko-KR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 201911188 </a:t>
              </a:r>
              <a:r>
                <a:rPr lang="ko-KR" altLang="en-US" sz="1400" kern="0" dirty="0">
                  <a:solidFill>
                    <a:prstClr val="whit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최용성</a:t>
              </a:r>
              <a:endParaRPr lang="en-US" altLang="ko-KR" sz="1400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30970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SWOT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object 3">
            <a:extLst>
              <a:ext uri="{FF2B5EF4-FFF2-40B4-BE49-F238E27FC236}">
                <a16:creationId xmlns:a16="http://schemas.microsoft.com/office/drawing/2014/main" id="{065A549A-0512-1F35-2519-3BBAC92E79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7006026"/>
              </p:ext>
            </p:extLst>
          </p:nvPr>
        </p:nvGraphicFramePr>
        <p:xfrm>
          <a:off x="499886" y="1268308"/>
          <a:ext cx="10887654" cy="5370961"/>
        </p:xfrm>
        <a:graphic>
          <a:graphicData uri="http://schemas.openxmlformats.org/drawingml/2006/table">
            <a:tbl>
              <a:tblPr/>
              <a:tblGrid>
                <a:gridCol w="35276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26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873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2524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1"/>
                        </a:spcBef>
                        <a:buNone/>
                      </a:pPr>
                      <a:endParaRPr lang="en-US" sz="18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344320">
                        <a:lnSpc>
                          <a:spcPct val="100000"/>
                        </a:lnSpc>
                        <a:spcBef>
                          <a:spcPts val="6"/>
                        </a:spcBef>
                        <a:buNone/>
                      </a:pP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내부환경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344320">
                        <a:lnSpc>
                          <a:spcPct val="100000"/>
                        </a:lnSpc>
                        <a:buNone/>
                      </a:pP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(Internal)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415800">
                        <a:lnSpc>
                          <a:spcPct val="100000"/>
                        </a:lnSpc>
                        <a:spcBef>
                          <a:spcPts val="825"/>
                        </a:spcBef>
                        <a:buNone/>
                      </a:pPr>
                      <a:endParaRPr lang="en-US" altLang="ko-KR" sz="1400" b="0" strike="noStrike" spc="-21" dirty="0">
                        <a:solidFill>
                          <a:srgbClr val="00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415800">
                        <a:lnSpc>
                          <a:spcPct val="100000"/>
                        </a:lnSpc>
                        <a:spcBef>
                          <a:spcPts val="825"/>
                        </a:spcBef>
                        <a:buNone/>
                      </a:pP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외부환경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415800">
                        <a:lnSpc>
                          <a:spcPct val="100000"/>
                        </a:lnSpc>
                        <a:spcBef>
                          <a:spcPts val="1006"/>
                        </a:spcBef>
                        <a:buNone/>
                      </a:pP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(External)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70"/>
                        </a:spcBef>
                        <a:buNone/>
                      </a:pPr>
                      <a:r>
                        <a:rPr lang="ko-KR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강점</a:t>
                      </a:r>
                      <a:r>
                        <a:rPr lang="en-US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(Strength)</a:t>
                      </a:r>
                      <a:endParaRPr lang="en-US" sz="1400" b="0" strike="noStrike" spc="-1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3582"/>
                    </a:solidFill>
                  </a:tcPr>
                </a:tc>
                <a:tc>
                  <a:txBody>
                    <a:bodyPr/>
                    <a:lstStyle/>
                    <a:p>
                      <a:pPr marL="3240" algn="ctr">
                        <a:lnSpc>
                          <a:spcPct val="100000"/>
                        </a:lnSpc>
                        <a:spcBef>
                          <a:spcPts val="1270"/>
                        </a:spcBef>
                        <a:buNone/>
                      </a:pPr>
                      <a:r>
                        <a:rPr lang="ko-KR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약점</a:t>
                      </a:r>
                      <a:r>
                        <a:rPr lang="en-US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(Weakness)</a:t>
                      </a:r>
                      <a:endParaRPr lang="en-US" sz="1400" b="0" strike="noStrike" spc="-1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35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285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 marL="90000" marR="9000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marL="330030" indent="-285750">
                        <a:lnSpc>
                          <a:spcPct val="100000"/>
                        </a:lnSpc>
                        <a:spcBef>
                          <a:spcPts val="794"/>
                        </a:spcBef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72880" algn="l"/>
                          <a:tab pos="27360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 편의점의 할인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상품 정보를 제공한다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30030" indent="-285750">
                        <a:lnSpc>
                          <a:spcPct val="100000"/>
                        </a:lnSpc>
                        <a:spcBef>
                          <a:spcPts val="794"/>
                        </a:spcBef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72880" algn="l"/>
                          <a:tab pos="27360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사용자 정보 수집을 통해 사용자의 선호도에 맞는 상품을 제안할 수 있다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30030" indent="-285750">
                        <a:lnSpc>
                          <a:spcPct val="100000"/>
                        </a:lnSpc>
                        <a:spcBef>
                          <a:spcPts val="1080"/>
                        </a:spcBef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73600" algn="l"/>
                          <a:tab pos="27432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낮은 인지도</a:t>
                      </a:r>
                      <a:endParaRPr lang="en-US" altLang="ko-KR" sz="1400" b="0" strike="noStrike" spc="-1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30030" indent="-285750">
                        <a:lnSpc>
                          <a:spcPct val="100000"/>
                        </a:lnSpc>
                        <a:spcBef>
                          <a:spcPts val="1080"/>
                        </a:spcBef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73600" algn="l"/>
                          <a:tab pos="27432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최신 할인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상품의 정보를 정확하게 유지하기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5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70"/>
                        </a:spcBef>
                        <a:buNone/>
                      </a:pPr>
                      <a:r>
                        <a:rPr lang="ko-KR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기회</a:t>
                      </a:r>
                      <a:r>
                        <a:rPr lang="en-US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(Opportunity)</a:t>
                      </a:r>
                      <a:endParaRPr lang="en-US" sz="1400" b="0" strike="noStrike" spc="-1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3582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lnSpc>
                          <a:spcPct val="100000"/>
                        </a:lnSpc>
                        <a:spcBef>
                          <a:spcPts val="127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SO</a:t>
                      </a:r>
                      <a:r>
                        <a:rPr lang="en-US" sz="1400" b="0" strike="noStrike" spc="-7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전략</a:t>
                      </a:r>
                      <a:r>
                        <a:rPr lang="en-US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공격</a:t>
                      </a:r>
                      <a:r>
                        <a:rPr lang="en-US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sz="1400" b="0" strike="noStrike" spc="-1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BDB"/>
                    </a:solidFill>
                  </a:tcPr>
                </a:tc>
                <a:tc>
                  <a:txBody>
                    <a:bodyPr/>
                    <a:lstStyle/>
                    <a:p>
                      <a:pPr marL="288270" indent="-285750" algn="ctr">
                        <a:lnSpc>
                          <a:spcPct val="100000"/>
                        </a:lnSpc>
                        <a:spcBef>
                          <a:spcPts val="127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WO</a:t>
                      </a:r>
                      <a:r>
                        <a:rPr lang="en-US" sz="1400" b="0" strike="noStrike" spc="-7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전략</a:t>
                      </a: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방향전환</a:t>
                      </a: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35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  <a:buNone/>
                      </a:pPr>
                      <a:endParaRPr lang="en-US" sz="18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16000" indent="-172800">
                        <a:lnSpc>
                          <a:spcPct val="16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  <a:tabLst>
                          <a:tab pos="216360" algn="l"/>
                        </a:tabLst>
                      </a:pP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협력 기회 </a:t>
                      </a:r>
                      <a:r>
                        <a:rPr lang="en-US" alt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- </a:t>
                      </a: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편의점과 제휴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16000" indent="-172800">
                        <a:lnSpc>
                          <a:spcPct val="16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  <a:tabLst>
                          <a:tab pos="216360" algn="l"/>
                        </a:tabLst>
                      </a:pP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 점포 수 증가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16000" indent="-172800">
                        <a:lnSpc>
                          <a:spcPct val="16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  <a:tabLst>
                          <a:tab pos="216360" algn="l"/>
                        </a:tabLst>
                      </a:pPr>
                      <a:r>
                        <a:rPr lang="ko-KR" sz="1400" b="0" strike="noStrike" spc="-2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상품 수요 증가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>
                        <a:lnSpc>
                          <a:spcPct val="160000"/>
                        </a:lnSpc>
                        <a:buNone/>
                        <a:tabLst>
                          <a:tab pos="216360" algn="l"/>
                        </a:tabLst>
                      </a:pP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2931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08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 점포 수 증가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상품의 수요가 증가함에 따라 협력 기회를 통해 점유율을 높여간다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3003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800" algn="l"/>
                        </a:tabLst>
                      </a:pPr>
                      <a:r>
                        <a:rPr lang="ko-KR" sz="1400" b="0" strike="noStrike" spc="-1" dirty="0" err="1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폄의점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점포 수 증가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상품의 수요가 증가함에 따라 협력 기회를 통해 낮은 인지도를 극복한다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33003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800" algn="l"/>
                        </a:tabLst>
                      </a:pP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33003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80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편의점과의 제휴를 통해 상품의 정보를 정확하게 유지한다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5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76"/>
                        </a:spcBef>
                        <a:buNone/>
                      </a:pPr>
                      <a:r>
                        <a:rPr lang="ko-KR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위협</a:t>
                      </a:r>
                      <a:r>
                        <a:rPr lang="en-US" sz="1400" b="0" strike="noStrike" spc="-12" dirty="0">
                          <a:solidFill>
                            <a:schemeClr val="bg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(Threat)</a:t>
                      </a:r>
                      <a:endParaRPr lang="en-US" sz="1400" b="0" strike="noStrike" spc="-1" dirty="0">
                        <a:solidFill>
                          <a:schemeClr val="bg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3582"/>
                    </a:solidFill>
                  </a:tcPr>
                </a:tc>
                <a:tc>
                  <a:txBody>
                    <a:bodyPr/>
                    <a:lstStyle/>
                    <a:p>
                      <a:pPr marL="286470" indent="-285750" algn="ctr">
                        <a:lnSpc>
                          <a:spcPct val="100000"/>
                        </a:lnSpc>
                        <a:spcBef>
                          <a:spcPts val="1276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</a:t>
                      </a:r>
                      <a:r>
                        <a:rPr lang="en-US" sz="1400" b="0" strike="noStrike" spc="-7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전략</a:t>
                      </a:r>
                      <a:r>
                        <a:rPr lang="en-US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다양화</a:t>
                      </a:r>
                      <a:r>
                        <a:rPr lang="en-US" sz="1400" b="0" strike="noStrike" spc="-12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sz="1400" b="0" strike="noStrike" spc="-1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BDB"/>
                    </a:solidFill>
                  </a:tcPr>
                </a:tc>
                <a:tc>
                  <a:txBody>
                    <a:bodyPr/>
                    <a:lstStyle/>
                    <a:p>
                      <a:pPr marL="288270" indent="-285750" algn="ctr">
                        <a:lnSpc>
                          <a:spcPct val="100000"/>
                        </a:lnSpc>
                        <a:spcBef>
                          <a:spcPts val="1276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WT</a:t>
                      </a:r>
                      <a:r>
                        <a:rPr lang="en-US" sz="1400" b="0" strike="noStrike" spc="-7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전략</a:t>
                      </a: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방어</a:t>
                      </a:r>
                      <a:r>
                        <a:rPr lang="en-US" sz="1400" b="0" strike="noStrike" spc="-12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445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endParaRPr lang="en-US" sz="2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216360" indent="-17280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  <a:tabLst>
                          <a:tab pos="21708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각 편의점의 할인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정보에 대한 접근 권한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2931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08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사용자의 선호도에 맞는 상품을 제안하는 서비스를 통해 각 편의점의 할인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정보에 대한 접근 권한을 받는다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30030" indent="-28575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  <a:tabLst>
                          <a:tab pos="217800" algn="l"/>
                        </a:tabLst>
                      </a:pPr>
                      <a:r>
                        <a:rPr lang="ko-KR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사용자 요구를 충족시키는 서비스를 제공하여 시장의 위협을 극복한다</a:t>
                      </a:r>
                      <a:r>
                        <a:rPr lang="en-US" sz="1400" b="0" strike="noStrike" spc="-1" dirty="0">
                          <a:solidFill>
                            <a:srgbClr val="00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en-US" sz="1400" b="0" strike="noStrike" spc="-1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9361434-38A7-78E1-CDFE-9EF66004F3B8}"/>
              </a:ext>
            </a:extLst>
          </p:cNvPr>
          <p:cNvCxnSpPr>
            <a:cxnSpLocks/>
          </p:cNvCxnSpPr>
          <p:nvPr/>
        </p:nvCxnSpPr>
        <p:spPr>
          <a:xfrm>
            <a:off x="499886" y="1268308"/>
            <a:ext cx="3556959" cy="1977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652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 err="1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유스케이스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다이어그램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 descr="남자">
            <a:extLst>
              <a:ext uri="{FF2B5EF4-FFF2-40B4-BE49-F238E27FC236}">
                <a16:creationId xmlns:a16="http://schemas.microsoft.com/office/drawing/2014/main" id="{C9B1910E-1593-0CAD-7757-C297270B0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7661" y="1881600"/>
            <a:ext cx="914400" cy="914400"/>
          </a:xfrm>
          <a:prstGeom prst="rect">
            <a:avLst/>
          </a:prstGeom>
        </p:spPr>
      </p:pic>
      <p:pic>
        <p:nvPicPr>
          <p:cNvPr id="3" name="그래픽 2" descr="남자">
            <a:extLst>
              <a:ext uri="{FF2B5EF4-FFF2-40B4-BE49-F238E27FC236}">
                <a16:creationId xmlns:a16="http://schemas.microsoft.com/office/drawing/2014/main" id="{55925AAE-5CFB-8681-4380-2C8488430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7661" y="5143892"/>
            <a:ext cx="914400" cy="914400"/>
          </a:xfrm>
          <a:prstGeom prst="rect">
            <a:avLst/>
          </a:prstGeom>
        </p:spPr>
      </p:pic>
      <p:pic>
        <p:nvPicPr>
          <p:cNvPr id="4" name="그래픽 3" descr="남자">
            <a:extLst>
              <a:ext uri="{FF2B5EF4-FFF2-40B4-BE49-F238E27FC236}">
                <a16:creationId xmlns:a16="http://schemas.microsoft.com/office/drawing/2014/main" id="{125830DE-E858-667D-485C-72E85A7C9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61537" y="3109562"/>
            <a:ext cx="914400" cy="9144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95C0BC2-15C4-B375-1C1F-2B5114432747}"/>
              </a:ext>
            </a:extLst>
          </p:cNvPr>
          <p:cNvSpPr/>
          <p:nvPr/>
        </p:nvSpPr>
        <p:spPr>
          <a:xfrm>
            <a:off x="1503370" y="1622613"/>
            <a:ext cx="8833607" cy="50333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55F79D-3F9C-147B-DF6F-C5A022D23E2A}"/>
              </a:ext>
            </a:extLst>
          </p:cNvPr>
          <p:cNvSpPr txBox="1"/>
          <p:nvPr/>
        </p:nvSpPr>
        <p:spPr>
          <a:xfrm>
            <a:off x="264410" y="2796000"/>
            <a:ext cx="1140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C5CB3B-ECDC-7395-48E4-5B1292C24F39}"/>
              </a:ext>
            </a:extLst>
          </p:cNvPr>
          <p:cNvSpPr txBox="1"/>
          <p:nvPr/>
        </p:nvSpPr>
        <p:spPr>
          <a:xfrm>
            <a:off x="256814" y="6058292"/>
            <a:ext cx="1140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</a:t>
            </a:r>
            <a:endParaRPr lang="ko-KR" altLang="en-US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E0115-B6BE-16C4-C5D6-7D2F56F0A395}"/>
              </a:ext>
            </a:extLst>
          </p:cNvPr>
          <p:cNvSpPr txBox="1"/>
          <p:nvPr/>
        </p:nvSpPr>
        <p:spPr>
          <a:xfrm>
            <a:off x="10548286" y="4040246"/>
            <a:ext cx="1140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관리자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3889129-F0D1-1EF2-CEDB-CB19CEC61FF2}"/>
              </a:ext>
            </a:extLst>
          </p:cNvPr>
          <p:cNvSpPr/>
          <p:nvPr/>
        </p:nvSpPr>
        <p:spPr>
          <a:xfrm>
            <a:off x="2648468" y="1882456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1C4BE9E-55BA-F99A-99B5-C23B890102F6}"/>
              </a:ext>
            </a:extLst>
          </p:cNvPr>
          <p:cNvSpPr/>
          <p:nvPr/>
        </p:nvSpPr>
        <p:spPr>
          <a:xfrm>
            <a:off x="2666038" y="2585203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상품목록조회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4EEE31B-0223-7919-A0F6-2B346E0A4C8C}"/>
              </a:ext>
            </a:extLst>
          </p:cNvPr>
          <p:cNvSpPr/>
          <p:nvPr/>
        </p:nvSpPr>
        <p:spPr>
          <a:xfrm>
            <a:off x="2666038" y="3348432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할인상품검색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49E98A4-6A38-6BA1-340D-927449186030}"/>
              </a:ext>
            </a:extLst>
          </p:cNvPr>
          <p:cNvSpPr/>
          <p:nvPr/>
        </p:nvSpPr>
        <p:spPr>
          <a:xfrm>
            <a:off x="4458788" y="2361683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상품상세조회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5DDB5F5-EF2E-1A0D-4036-7378F9500C78}"/>
              </a:ext>
            </a:extLst>
          </p:cNvPr>
          <p:cNvSpPr/>
          <p:nvPr/>
        </p:nvSpPr>
        <p:spPr>
          <a:xfrm>
            <a:off x="7509887" y="2602414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상품관리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82CAAFC-813E-9109-62DA-25A2B849462F}"/>
              </a:ext>
            </a:extLst>
          </p:cNvPr>
          <p:cNvSpPr/>
          <p:nvPr/>
        </p:nvSpPr>
        <p:spPr>
          <a:xfrm>
            <a:off x="6138287" y="3525203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상품등록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57AC87C-E9C2-5CDD-1BF1-4611173610F2}"/>
              </a:ext>
            </a:extLst>
          </p:cNvPr>
          <p:cNvSpPr/>
          <p:nvPr/>
        </p:nvSpPr>
        <p:spPr>
          <a:xfrm>
            <a:off x="7509887" y="3525203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상품수정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E2D037A-F80E-91E2-2650-C297EE858910}"/>
              </a:ext>
            </a:extLst>
          </p:cNvPr>
          <p:cNvSpPr/>
          <p:nvPr/>
        </p:nvSpPr>
        <p:spPr>
          <a:xfrm>
            <a:off x="8866294" y="3525203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상품삭제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5926019-B319-B740-FEFF-8C462E647936}"/>
              </a:ext>
            </a:extLst>
          </p:cNvPr>
          <p:cNvSpPr/>
          <p:nvPr/>
        </p:nvSpPr>
        <p:spPr>
          <a:xfrm>
            <a:off x="8134866" y="4805187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회원관리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75F0FD0-AD93-F628-0D36-8B8B502B5C98}"/>
              </a:ext>
            </a:extLst>
          </p:cNvPr>
          <p:cNvCxnSpPr>
            <a:stCxn id="4" idx="1"/>
            <a:endCxn id="13" idx="6"/>
          </p:cNvCxnSpPr>
          <p:nvPr/>
        </p:nvCxnSpPr>
        <p:spPr>
          <a:xfrm flipH="1" flipV="1">
            <a:off x="8768236" y="2908612"/>
            <a:ext cx="1893301" cy="658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707A0E62-9933-B913-367C-978C85D01238}"/>
              </a:ext>
            </a:extLst>
          </p:cNvPr>
          <p:cNvCxnSpPr>
            <a:cxnSpLocks/>
            <a:stCxn id="4" idx="1"/>
            <a:endCxn id="17" idx="6"/>
          </p:cNvCxnSpPr>
          <p:nvPr/>
        </p:nvCxnSpPr>
        <p:spPr>
          <a:xfrm flipH="1">
            <a:off x="9393215" y="3566762"/>
            <a:ext cx="1268322" cy="1544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A501D7B-97B9-2BC4-B566-0D0EC5F33862}"/>
              </a:ext>
            </a:extLst>
          </p:cNvPr>
          <p:cNvCxnSpPr>
            <a:cxnSpLocks/>
            <a:stCxn id="2" idx="3"/>
            <a:endCxn id="9" idx="2"/>
          </p:cNvCxnSpPr>
          <p:nvPr/>
        </p:nvCxnSpPr>
        <p:spPr>
          <a:xfrm flipV="1">
            <a:off x="1292061" y="2188654"/>
            <a:ext cx="1356407" cy="150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B331ED6-7468-0E00-70EE-B7211A65FC93}"/>
              </a:ext>
            </a:extLst>
          </p:cNvPr>
          <p:cNvCxnSpPr>
            <a:cxnSpLocks/>
            <a:stCxn id="2" idx="3"/>
            <a:endCxn id="10" idx="2"/>
          </p:cNvCxnSpPr>
          <p:nvPr/>
        </p:nvCxnSpPr>
        <p:spPr>
          <a:xfrm>
            <a:off x="1292061" y="2338800"/>
            <a:ext cx="1373977" cy="552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22A6BEC-9DF7-6045-53D2-0C78B14A8457}"/>
              </a:ext>
            </a:extLst>
          </p:cNvPr>
          <p:cNvCxnSpPr>
            <a:cxnSpLocks/>
            <a:stCxn id="2" idx="3"/>
            <a:endCxn id="11" idx="2"/>
          </p:cNvCxnSpPr>
          <p:nvPr/>
        </p:nvCxnSpPr>
        <p:spPr>
          <a:xfrm>
            <a:off x="1292061" y="2338800"/>
            <a:ext cx="1373977" cy="1315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86D9CB9-DB8B-8E52-40BB-204D9A4D8541}"/>
              </a:ext>
            </a:extLst>
          </p:cNvPr>
          <p:cNvCxnSpPr>
            <a:cxnSpLocks/>
            <a:stCxn id="10" idx="6"/>
            <a:endCxn id="12" idx="2"/>
          </p:cNvCxnSpPr>
          <p:nvPr/>
        </p:nvCxnSpPr>
        <p:spPr>
          <a:xfrm flipV="1">
            <a:off x="3924387" y="2667881"/>
            <a:ext cx="534401" cy="22352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54C2A02F-CD2B-07D5-40B6-E16C9B17290D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 flipV="1">
            <a:off x="3924387" y="2667881"/>
            <a:ext cx="534401" cy="98674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5D88C37-7F66-A252-EB38-3A32B2E8E33D}"/>
              </a:ext>
            </a:extLst>
          </p:cNvPr>
          <p:cNvSpPr txBox="1"/>
          <p:nvPr/>
        </p:nvSpPr>
        <p:spPr>
          <a:xfrm>
            <a:off x="3707577" y="2517048"/>
            <a:ext cx="10470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&lt;&lt;extend&gt;&gt;</a:t>
            </a:r>
            <a:endParaRPr lang="ko-KR" altLang="en-US" sz="10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8A245A-BCC9-B33C-96C8-05301F3B3DC5}"/>
              </a:ext>
            </a:extLst>
          </p:cNvPr>
          <p:cNvSpPr txBox="1"/>
          <p:nvPr/>
        </p:nvSpPr>
        <p:spPr>
          <a:xfrm>
            <a:off x="3725427" y="3103117"/>
            <a:ext cx="10470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&lt;&lt;extend&gt;&gt;</a:t>
            </a:r>
            <a:endParaRPr lang="ko-KR" altLang="en-US" sz="10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0716D53-55A4-03D2-E001-7B8E0F962002}"/>
              </a:ext>
            </a:extLst>
          </p:cNvPr>
          <p:cNvSpPr/>
          <p:nvPr/>
        </p:nvSpPr>
        <p:spPr>
          <a:xfrm>
            <a:off x="2666038" y="4849121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댓글관리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493CBF1-80DF-2F58-D963-30164C9168A0}"/>
              </a:ext>
            </a:extLst>
          </p:cNvPr>
          <p:cNvSpPr/>
          <p:nvPr/>
        </p:nvSpPr>
        <p:spPr>
          <a:xfrm>
            <a:off x="4458787" y="4149777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댓글 작성</a:t>
            </a:r>
            <a:endParaRPr lang="ko-KR" altLang="en-US" sz="11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4941877-AA3B-CE71-A9EF-CB7EB42A2C03}"/>
              </a:ext>
            </a:extLst>
          </p:cNvPr>
          <p:cNvSpPr/>
          <p:nvPr/>
        </p:nvSpPr>
        <p:spPr>
          <a:xfrm>
            <a:off x="4416166" y="4849121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댓글 수정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0786118-B97E-7A23-45D5-422625082722}"/>
              </a:ext>
            </a:extLst>
          </p:cNvPr>
          <p:cNvSpPr/>
          <p:nvPr/>
        </p:nvSpPr>
        <p:spPr>
          <a:xfrm>
            <a:off x="4494354" y="5588191"/>
            <a:ext cx="1258349" cy="6123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댓글 삭제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B9F32FF-8D67-8831-1E73-9494BAB63BF4}"/>
              </a:ext>
            </a:extLst>
          </p:cNvPr>
          <p:cNvCxnSpPr>
            <a:cxnSpLocks/>
            <a:stCxn id="12" idx="4"/>
            <a:endCxn id="28" idx="0"/>
          </p:cNvCxnSpPr>
          <p:nvPr/>
        </p:nvCxnSpPr>
        <p:spPr>
          <a:xfrm flipH="1">
            <a:off x="5087962" y="2974079"/>
            <a:ext cx="1" cy="117569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50AD0DC-C48C-E3DF-3991-C1ECED6F2BD8}"/>
              </a:ext>
            </a:extLst>
          </p:cNvPr>
          <p:cNvCxnSpPr>
            <a:cxnSpLocks/>
            <a:stCxn id="3" idx="3"/>
            <a:endCxn id="27" idx="2"/>
          </p:cNvCxnSpPr>
          <p:nvPr/>
        </p:nvCxnSpPr>
        <p:spPr>
          <a:xfrm flipV="1">
            <a:off x="1292061" y="5155319"/>
            <a:ext cx="1373977" cy="445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D4894544-3526-7BA3-AE38-6138439771FE}"/>
              </a:ext>
            </a:extLst>
          </p:cNvPr>
          <p:cNvCxnSpPr>
            <a:cxnSpLocks/>
            <a:stCxn id="3" idx="0"/>
            <a:endCxn id="6" idx="2"/>
          </p:cNvCxnSpPr>
          <p:nvPr/>
        </p:nvCxnSpPr>
        <p:spPr>
          <a:xfrm flipV="1">
            <a:off x="834861" y="3134554"/>
            <a:ext cx="0" cy="2009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FB7E70E-8665-5781-CE72-C6854F563FC2}"/>
              </a:ext>
            </a:extLst>
          </p:cNvPr>
          <p:cNvCxnSpPr>
            <a:cxnSpLocks/>
            <a:stCxn id="15" idx="0"/>
            <a:endCxn id="13" idx="4"/>
          </p:cNvCxnSpPr>
          <p:nvPr/>
        </p:nvCxnSpPr>
        <p:spPr>
          <a:xfrm flipV="1">
            <a:off x="8139062" y="3214810"/>
            <a:ext cx="0" cy="310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82A6DCA-184D-AF1F-22FC-7E46D952C48C}"/>
              </a:ext>
            </a:extLst>
          </p:cNvPr>
          <p:cNvCxnSpPr/>
          <p:nvPr/>
        </p:nvCxnSpPr>
        <p:spPr>
          <a:xfrm flipH="1">
            <a:off x="6767461" y="3364727"/>
            <a:ext cx="13674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AC7CD68-5BDC-CF31-8220-BE66B5E4C925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6767461" y="3364727"/>
            <a:ext cx="1" cy="1604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C02BE950-644B-3C20-9CA1-AFA231508B8E}"/>
              </a:ext>
            </a:extLst>
          </p:cNvPr>
          <p:cNvCxnSpPr>
            <a:cxnSpLocks/>
          </p:cNvCxnSpPr>
          <p:nvPr/>
        </p:nvCxnSpPr>
        <p:spPr>
          <a:xfrm flipH="1" flipV="1">
            <a:off x="9510661" y="3364727"/>
            <a:ext cx="1" cy="1604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5DFEF30C-DAD7-605A-8FBE-8DDDB6FDACC9}"/>
              </a:ext>
            </a:extLst>
          </p:cNvPr>
          <p:cNvCxnSpPr>
            <a:cxnSpLocks/>
          </p:cNvCxnSpPr>
          <p:nvPr/>
        </p:nvCxnSpPr>
        <p:spPr>
          <a:xfrm flipH="1">
            <a:off x="8134866" y="3364727"/>
            <a:ext cx="13757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5C75B9EF-D41F-9EC9-63B6-DDA890F14D0D}"/>
              </a:ext>
            </a:extLst>
          </p:cNvPr>
          <p:cNvCxnSpPr>
            <a:cxnSpLocks/>
            <a:stCxn id="29" idx="2"/>
            <a:endCxn id="27" idx="6"/>
          </p:cNvCxnSpPr>
          <p:nvPr/>
        </p:nvCxnSpPr>
        <p:spPr>
          <a:xfrm flipH="1">
            <a:off x="3924387" y="5155319"/>
            <a:ext cx="491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054BE9D-26B5-2B59-948F-5504A59F66BF}"/>
              </a:ext>
            </a:extLst>
          </p:cNvPr>
          <p:cNvCxnSpPr>
            <a:cxnSpLocks/>
          </p:cNvCxnSpPr>
          <p:nvPr/>
        </p:nvCxnSpPr>
        <p:spPr>
          <a:xfrm>
            <a:off x="4191587" y="4455975"/>
            <a:ext cx="0" cy="14384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59D67517-6914-9781-0FEB-09954068224F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4191587" y="4455975"/>
            <a:ext cx="26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237D99F7-3B16-4F36-C6DA-E1F0768F03B0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4191587" y="5894389"/>
            <a:ext cx="30276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265DC50-2CCC-A89E-FB2F-87CB787F5883}"/>
              </a:ext>
            </a:extLst>
          </p:cNvPr>
          <p:cNvSpPr txBox="1"/>
          <p:nvPr/>
        </p:nvSpPr>
        <p:spPr>
          <a:xfrm>
            <a:off x="4659216" y="3431123"/>
            <a:ext cx="10470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&lt;&lt;include&gt;&gt;</a:t>
            </a:r>
            <a:endParaRPr lang="ko-KR" altLang="en-US" sz="105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9065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액티비티 다이어그램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48F6691-5CF2-4749-3918-92815D23E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397" y="1318338"/>
            <a:ext cx="6195206" cy="526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5088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58AB06-5931-B93D-F706-CA0E271F86C1}"/>
              </a:ext>
            </a:extLst>
          </p:cNvPr>
          <p:cNvSpPr txBox="1"/>
          <p:nvPr/>
        </p:nvSpPr>
        <p:spPr>
          <a:xfrm>
            <a:off x="3575375" y="4064571"/>
            <a:ext cx="50412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 tooltip="https://ovenapp.io/view/T8By184gEn94ikcObglMQtyeauCwq9UO/N3k3A"/>
              </a:rPr>
              <a:t>https://ovenapp.io/view/T8By184gEn94ikcObglMQtyeauCwq9UO/N3k3A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3AFB0D6-7A2C-DA67-6AF3-985E3B9B4727}"/>
              </a:ext>
            </a:extLst>
          </p:cNvPr>
          <p:cNvSpPr txBox="1">
            <a:spLocks/>
          </p:cNvSpPr>
          <p:nvPr/>
        </p:nvSpPr>
        <p:spPr>
          <a:xfrm>
            <a:off x="2615160" y="3302657"/>
            <a:ext cx="6961681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초기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설계는 카카오 오븐 툴을 이용해 구현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76972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초기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메인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E690B7-0070-6AD8-5E32-7F5D75316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906" y="1270000"/>
            <a:ext cx="9628188" cy="546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90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초기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479575-8BB4-445D-44BE-D73F36015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906" y="1271770"/>
            <a:ext cx="9628188" cy="547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47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초기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 세부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5E7FE1-FC18-2C47-894D-404C05652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55" y="1285289"/>
            <a:ext cx="9462890" cy="533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845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초기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5ED2F4-944C-B0F4-686A-6007D6281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10" y="2122139"/>
            <a:ext cx="5637213" cy="36568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3120AAE-354B-4872-565B-ED54E21F0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870" y="2122139"/>
            <a:ext cx="5637213" cy="365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247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메인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F6F9E5-5BDD-62EF-3B77-46B1C8556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72" r="1532"/>
          <a:stretch/>
        </p:blipFill>
        <p:spPr>
          <a:xfrm>
            <a:off x="2094676" y="1473052"/>
            <a:ext cx="7616825" cy="49550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F78EE92-A0A7-3870-E4E9-504EFD2AB7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25" r="1453"/>
          <a:stretch/>
        </p:blipFill>
        <p:spPr>
          <a:xfrm>
            <a:off x="2094676" y="1473052"/>
            <a:ext cx="7616825" cy="49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5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E6099E-283F-B991-811F-90E86C414F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4" r="1632"/>
          <a:stretch/>
        </p:blipFill>
        <p:spPr>
          <a:xfrm>
            <a:off x="2094676" y="1473052"/>
            <a:ext cx="7616825" cy="49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4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발표순서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7D00DC5A-ADAB-897D-FCA7-9B14BB6535C4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B8292B9-6C4F-471C-9293-3C99C5F0A2F4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10" name="왼쪽 대괄호 9">
              <a:extLst>
                <a:ext uri="{FF2B5EF4-FFF2-40B4-BE49-F238E27FC236}">
                  <a16:creationId xmlns:a16="http://schemas.microsoft.com/office/drawing/2014/main" id="{B61B4BA1-CA05-47BF-837C-71DDC169C10E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1" name="원호 10">
              <a:extLst>
                <a:ext uri="{FF2B5EF4-FFF2-40B4-BE49-F238E27FC236}">
                  <a16:creationId xmlns:a16="http://schemas.microsoft.com/office/drawing/2014/main" id="{0ACED6AA-2E40-4CFD-9602-4E4221C0744D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FB0060F-E073-463A-AD8C-ABD71B7D979E}"/>
                </a:ext>
              </a:extLst>
            </p:cNvPr>
            <p:cNvCxnSpPr>
              <a:stCxn id="10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C954342-F26E-498C-9281-526D848D5114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9A015B6-CCB9-4321-8FCA-BE4FD6B10F3B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원호 14">
              <a:extLst>
                <a:ext uri="{FF2B5EF4-FFF2-40B4-BE49-F238E27FC236}">
                  <a16:creationId xmlns:a16="http://schemas.microsoft.com/office/drawing/2014/main" id="{00C9F3AB-E5FD-4F25-8FCE-C4EEBE41D8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6" name="자유형: 도형 17">
              <a:extLst>
                <a:ext uri="{FF2B5EF4-FFF2-40B4-BE49-F238E27FC236}">
                  <a16:creationId xmlns:a16="http://schemas.microsoft.com/office/drawing/2014/main" id="{901BAC23-9A17-462D-8EAF-D03AFB513C75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7887959-745D-4516-8514-2AB28EB1EA7B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FB56EFC-347F-4126-A3C1-B21E69267990}"/>
              </a:ext>
            </a:extLst>
          </p:cNvPr>
          <p:cNvSpPr/>
          <p:nvPr/>
        </p:nvSpPr>
        <p:spPr>
          <a:xfrm>
            <a:off x="1271465" y="1766113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 dirty="0">
                <a:solidFill>
                  <a:prstClr val="white"/>
                </a:solidFill>
                <a:latin typeface="Freestyle Script" panose="030804020302050B0404" pitchFamily="66" charset="0"/>
              </a:rPr>
              <a:t>1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EA44BF3E-F461-4151-9518-5A0B0CC87BE6}"/>
              </a:ext>
            </a:extLst>
          </p:cNvPr>
          <p:cNvSpPr/>
          <p:nvPr/>
        </p:nvSpPr>
        <p:spPr>
          <a:xfrm>
            <a:off x="1247652" y="1675623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3" name="화살표: 오른쪽 7">
            <a:extLst>
              <a:ext uri="{FF2B5EF4-FFF2-40B4-BE49-F238E27FC236}">
                <a16:creationId xmlns:a16="http://schemas.microsoft.com/office/drawing/2014/main" id="{57BF5F87-E49A-4676-9D18-D0A009A3D1B7}"/>
              </a:ext>
            </a:extLst>
          </p:cNvPr>
          <p:cNvSpPr/>
          <p:nvPr/>
        </p:nvSpPr>
        <p:spPr>
          <a:xfrm>
            <a:off x="2745511" y="2274128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A4360B5-D005-C0F2-6D0A-369C6D89F0ED}"/>
              </a:ext>
            </a:extLst>
          </p:cNvPr>
          <p:cNvSpPr/>
          <p:nvPr/>
        </p:nvSpPr>
        <p:spPr>
          <a:xfrm>
            <a:off x="882089" y="3429597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개요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1255122-E72B-AA25-C563-9AF25125889D}"/>
              </a:ext>
            </a:extLst>
          </p:cNvPr>
          <p:cNvCxnSpPr>
            <a:cxnSpLocks/>
          </p:cNvCxnSpPr>
          <p:nvPr/>
        </p:nvCxnSpPr>
        <p:spPr>
          <a:xfrm>
            <a:off x="1808403" y="2983992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타원 80">
            <a:extLst>
              <a:ext uri="{FF2B5EF4-FFF2-40B4-BE49-F238E27FC236}">
                <a16:creationId xmlns:a16="http://schemas.microsoft.com/office/drawing/2014/main" id="{C75925D0-9BDF-2234-9250-650E47519775}"/>
              </a:ext>
            </a:extLst>
          </p:cNvPr>
          <p:cNvSpPr/>
          <p:nvPr/>
        </p:nvSpPr>
        <p:spPr>
          <a:xfrm>
            <a:off x="3527318" y="1766113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2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C65F2D35-6D1A-D2FA-9E1D-F4ECBAA8DFA2}"/>
              </a:ext>
            </a:extLst>
          </p:cNvPr>
          <p:cNvSpPr/>
          <p:nvPr/>
        </p:nvSpPr>
        <p:spPr>
          <a:xfrm>
            <a:off x="3503505" y="1675623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3" name="화살표: 오른쪽 7">
            <a:extLst>
              <a:ext uri="{FF2B5EF4-FFF2-40B4-BE49-F238E27FC236}">
                <a16:creationId xmlns:a16="http://schemas.microsoft.com/office/drawing/2014/main" id="{82AD1758-0D75-4FE0-5929-1BEE9DB3553C}"/>
              </a:ext>
            </a:extLst>
          </p:cNvPr>
          <p:cNvSpPr/>
          <p:nvPr/>
        </p:nvSpPr>
        <p:spPr>
          <a:xfrm>
            <a:off x="5001365" y="2243600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860F55A-ED60-FDC2-E427-A34107062623}"/>
              </a:ext>
            </a:extLst>
          </p:cNvPr>
          <p:cNvSpPr/>
          <p:nvPr/>
        </p:nvSpPr>
        <p:spPr>
          <a:xfrm>
            <a:off x="3137942" y="3429597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요구사항 분석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801F4C8E-3362-34F9-C3BE-DE29E7F3741A}"/>
              </a:ext>
            </a:extLst>
          </p:cNvPr>
          <p:cNvCxnSpPr>
            <a:cxnSpLocks/>
          </p:cNvCxnSpPr>
          <p:nvPr/>
        </p:nvCxnSpPr>
        <p:spPr>
          <a:xfrm>
            <a:off x="4064256" y="2983992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타원 85">
            <a:extLst>
              <a:ext uri="{FF2B5EF4-FFF2-40B4-BE49-F238E27FC236}">
                <a16:creationId xmlns:a16="http://schemas.microsoft.com/office/drawing/2014/main" id="{78A0F20A-6C23-BF2B-24FE-B425E4548B97}"/>
              </a:ext>
            </a:extLst>
          </p:cNvPr>
          <p:cNvSpPr/>
          <p:nvPr/>
        </p:nvSpPr>
        <p:spPr>
          <a:xfrm>
            <a:off x="5747733" y="1766113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3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776C0E82-B855-A374-F4C6-714479316C9D}"/>
              </a:ext>
            </a:extLst>
          </p:cNvPr>
          <p:cNvSpPr/>
          <p:nvPr/>
        </p:nvSpPr>
        <p:spPr>
          <a:xfrm>
            <a:off x="5723920" y="1675623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8" name="화살표: 오른쪽 7">
            <a:extLst>
              <a:ext uri="{FF2B5EF4-FFF2-40B4-BE49-F238E27FC236}">
                <a16:creationId xmlns:a16="http://schemas.microsoft.com/office/drawing/2014/main" id="{903642A0-0795-55EF-9821-D9F814A2404C}"/>
              </a:ext>
            </a:extLst>
          </p:cNvPr>
          <p:cNvSpPr/>
          <p:nvPr/>
        </p:nvSpPr>
        <p:spPr>
          <a:xfrm>
            <a:off x="7210985" y="2243600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791FA28-04D1-7D3C-DA71-06A2F6C912F0}"/>
              </a:ext>
            </a:extLst>
          </p:cNvPr>
          <p:cNvSpPr/>
          <p:nvPr/>
        </p:nvSpPr>
        <p:spPr>
          <a:xfrm>
            <a:off x="5358357" y="3429597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5E5AE024-AB6E-E972-B964-C1C1E8355316}"/>
              </a:ext>
            </a:extLst>
          </p:cNvPr>
          <p:cNvCxnSpPr>
            <a:cxnSpLocks/>
          </p:cNvCxnSpPr>
          <p:nvPr/>
        </p:nvCxnSpPr>
        <p:spPr>
          <a:xfrm>
            <a:off x="6284671" y="2983992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타원 90">
            <a:extLst>
              <a:ext uri="{FF2B5EF4-FFF2-40B4-BE49-F238E27FC236}">
                <a16:creationId xmlns:a16="http://schemas.microsoft.com/office/drawing/2014/main" id="{581CD98F-B606-B9AB-438C-9EBF9B8CFC3B}"/>
              </a:ext>
            </a:extLst>
          </p:cNvPr>
          <p:cNvSpPr/>
          <p:nvPr/>
        </p:nvSpPr>
        <p:spPr>
          <a:xfrm>
            <a:off x="7957353" y="1766113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 dirty="0">
                <a:solidFill>
                  <a:prstClr val="white"/>
                </a:solidFill>
                <a:latin typeface="Freestyle Script" panose="030804020302050B0404" pitchFamily="66" charset="0"/>
              </a:rPr>
              <a:t>4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C21461D9-C121-0182-4D1D-45B3F9B38654}"/>
              </a:ext>
            </a:extLst>
          </p:cNvPr>
          <p:cNvSpPr/>
          <p:nvPr/>
        </p:nvSpPr>
        <p:spPr>
          <a:xfrm>
            <a:off x="7933540" y="1675623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3" name="화살표: 오른쪽 7">
            <a:extLst>
              <a:ext uri="{FF2B5EF4-FFF2-40B4-BE49-F238E27FC236}">
                <a16:creationId xmlns:a16="http://schemas.microsoft.com/office/drawing/2014/main" id="{8BDA778F-B211-EE17-77D7-52E8C8FEFEF3}"/>
              </a:ext>
            </a:extLst>
          </p:cNvPr>
          <p:cNvSpPr/>
          <p:nvPr/>
        </p:nvSpPr>
        <p:spPr>
          <a:xfrm>
            <a:off x="9399114" y="2243600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A2DD7048-0926-360F-A7BE-534C650B94E2}"/>
              </a:ext>
            </a:extLst>
          </p:cNvPr>
          <p:cNvSpPr/>
          <p:nvPr/>
        </p:nvSpPr>
        <p:spPr>
          <a:xfrm>
            <a:off x="7292623" y="3429597"/>
            <a:ext cx="2403335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구현 및 실행 결과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5610114B-FB50-2508-27EC-1D84DA392EF8}"/>
              </a:ext>
            </a:extLst>
          </p:cNvPr>
          <p:cNvCxnSpPr>
            <a:cxnSpLocks/>
          </p:cNvCxnSpPr>
          <p:nvPr/>
        </p:nvCxnSpPr>
        <p:spPr>
          <a:xfrm>
            <a:off x="8494291" y="2983992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타원 95">
            <a:extLst>
              <a:ext uri="{FF2B5EF4-FFF2-40B4-BE49-F238E27FC236}">
                <a16:creationId xmlns:a16="http://schemas.microsoft.com/office/drawing/2014/main" id="{E6C9DFF5-4061-88DA-A8E5-0FC99E0AABC7}"/>
              </a:ext>
            </a:extLst>
          </p:cNvPr>
          <p:cNvSpPr/>
          <p:nvPr/>
        </p:nvSpPr>
        <p:spPr>
          <a:xfrm>
            <a:off x="2619694" y="4132208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5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83ED4BE3-9090-A733-6166-94751F0AEDA1}"/>
              </a:ext>
            </a:extLst>
          </p:cNvPr>
          <p:cNvSpPr/>
          <p:nvPr/>
        </p:nvSpPr>
        <p:spPr>
          <a:xfrm>
            <a:off x="2595881" y="4041718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8" name="화살표: 오른쪽 7">
            <a:extLst>
              <a:ext uri="{FF2B5EF4-FFF2-40B4-BE49-F238E27FC236}">
                <a16:creationId xmlns:a16="http://schemas.microsoft.com/office/drawing/2014/main" id="{4CF78DC8-27CE-653F-DEA2-EB0D7EA78C6B}"/>
              </a:ext>
            </a:extLst>
          </p:cNvPr>
          <p:cNvSpPr/>
          <p:nvPr/>
        </p:nvSpPr>
        <p:spPr>
          <a:xfrm>
            <a:off x="3969068" y="4565051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93642787-8890-7057-4F27-332E784697F7}"/>
              </a:ext>
            </a:extLst>
          </p:cNvPr>
          <p:cNvSpPr/>
          <p:nvPr/>
        </p:nvSpPr>
        <p:spPr>
          <a:xfrm>
            <a:off x="2230318" y="5795692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평가 결과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91F4EEB0-2E60-2029-F3C5-7E799A1EA7F8}"/>
              </a:ext>
            </a:extLst>
          </p:cNvPr>
          <p:cNvCxnSpPr>
            <a:cxnSpLocks/>
          </p:cNvCxnSpPr>
          <p:nvPr/>
        </p:nvCxnSpPr>
        <p:spPr>
          <a:xfrm>
            <a:off x="3156632" y="5350087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타원 100">
            <a:extLst>
              <a:ext uri="{FF2B5EF4-FFF2-40B4-BE49-F238E27FC236}">
                <a16:creationId xmlns:a16="http://schemas.microsoft.com/office/drawing/2014/main" id="{4D7CDC20-45DA-C001-0F37-B36DB6C06F03}"/>
              </a:ext>
            </a:extLst>
          </p:cNvPr>
          <p:cNvSpPr/>
          <p:nvPr/>
        </p:nvSpPr>
        <p:spPr>
          <a:xfrm>
            <a:off x="4810624" y="4132208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6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BCACB4E3-9296-7881-C16A-08C26B1996E9}"/>
              </a:ext>
            </a:extLst>
          </p:cNvPr>
          <p:cNvSpPr/>
          <p:nvPr/>
        </p:nvSpPr>
        <p:spPr>
          <a:xfrm>
            <a:off x="4786811" y="4041718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3" name="화살표: 오른쪽 7">
            <a:extLst>
              <a:ext uri="{FF2B5EF4-FFF2-40B4-BE49-F238E27FC236}">
                <a16:creationId xmlns:a16="http://schemas.microsoft.com/office/drawing/2014/main" id="{BE33D55F-6C30-CEF0-4337-1EDF7621E8B3}"/>
              </a:ext>
            </a:extLst>
          </p:cNvPr>
          <p:cNvSpPr/>
          <p:nvPr/>
        </p:nvSpPr>
        <p:spPr>
          <a:xfrm>
            <a:off x="6238790" y="4559937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AB422A9E-1B2E-B807-55EF-5E09E9E63CCC}"/>
              </a:ext>
            </a:extLst>
          </p:cNvPr>
          <p:cNvSpPr/>
          <p:nvPr/>
        </p:nvSpPr>
        <p:spPr>
          <a:xfrm>
            <a:off x="4038098" y="5791136"/>
            <a:ext cx="2556489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진행 일정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5B84D0B6-588C-2B45-4D0A-E755FBF58813}"/>
              </a:ext>
            </a:extLst>
          </p:cNvPr>
          <p:cNvCxnSpPr>
            <a:cxnSpLocks/>
          </p:cNvCxnSpPr>
          <p:nvPr/>
        </p:nvCxnSpPr>
        <p:spPr>
          <a:xfrm>
            <a:off x="5347562" y="5350087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타원 105">
            <a:extLst>
              <a:ext uri="{FF2B5EF4-FFF2-40B4-BE49-F238E27FC236}">
                <a16:creationId xmlns:a16="http://schemas.microsoft.com/office/drawing/2014/main" id="{B08CCAE4-1DD4-9F1A-6EC5-455E1128EC82}"/>
              </a:ext>
            </a:extLst>
          </p:cNvPr>
          <p:cNvSpPr/>
          <p:nvPr/>
        </p:nvSpPr>
        <p:spPr>
          <a:xfrm>
            <a:off x="7001554" y="4154892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7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CAC6A4E7-EC6C-4E4D-DDE5-73B4F2E27C71}"/>
              </a:ext>
            </a:extLst>
          </p:cNvPr>
          <p:cNvSpPr/>
          <p:nvPr/>
        </p:nvSpPr>
        <p:spPr>
          <a:xfrm>
            <a:off x="6977741" y="4064402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8" name="화살표: 오른쪽 7">
            <a:extLst>
              <a:ext uri="{FF2B5EF4-FFF2-40B4-BE49-F238E27FC236}">
                <a16:creationId xmlns:a16="http://schemas.microsoft.com/office/drawing/2014/main" id="{B9058B00-EAD0-2942-2A85-F851C96A31DF}"/>
              </a:ext>
            </a:extLst>
          </p:cNvPr>
          <p:cNvSpPr/>
          <p:nvPr/>
        </p:nvSpPr>
        <p:spPr>
          <a:xfrm>
            <a:off x="8456558" y="4557362"/>
            <a:ext cx="403225" cy="506414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98D6914B-2D41-963A-8793-874826BB5D6F}"/>
              </a:ext>
            </a:extLst>
          </p:cNvPr>
          <p:cNvSpPr/>
          <p:nvPr/>
        </p:nvSpPr>
        <p:spPr>
          <a:xfrm>
            <a:off x="6612178" y="5818376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결론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1C0B4094-B3B2-B7DF-3744-BEF7A4662D9A}"/>
              </a:ext>
            </a:extLst>
          </p:cNvPr>
          <p:cNvCxnSpPr>
            <a:cxnSpLocks/>
          </p:cNvCxnSpPr>
          <p:nvPr/>
        </p:nvCxnSpPr>
        <p:spPr>
          <a:xfrm>
            <a:off x="7538492" y="5372771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타원 110">
            <a:extLst>
              <a:ext uri="{FF2B5EF4-FFF2-40B4-BE49-F238E27FC236}">
                <a16:creationId xmlns:a16="http://schemas.microsoft.com/office/drawing/2014/main" id="{5CAD276C-DF19-6105-B683-336F9D4514E5}"/>
              </a:ext>
            </a:extLst>
          </p:cNvPr>
          <p:cNvSpPr/>
          <p:nvPr/>
        </p:nvSpPr>
        <p:spPr>
          <a:xfrm>
            <a:off x="9126601" y="4132208"/>
            <a:ext cx="1095465" cy="110142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6000" b="1">
                <a:solidFill>
                  <a:prstClr val="white"/>
                </a:solidFill>
                <a:latin typeface="Freestyle Script" panose="030804020302050B0404" pitchFamily="66" charset="0"/>
              </a:rPr>
              <a:t>8</a:t>
            </a:r>
            <a:endParaRPr lang="ko-KR" altLang="en-US" sz="6000" b="1" dirty="0">
              <a:solidFill>
                <a:prstClr val="white"/>
              </a:solidFill>
              <a:latin typeface="Freestyle Script" panose="030804020302050B0404" pitchFamily="66" charset="0"/>
            </a:endParaRP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22F8A170-44ED-6755-7CC1-FBCBE61111D0}"/>
              </a:ext>
            </a:extLst>
          </p:cNvPr>
          <p:cNvSpPr/>
          <p:nvPr/>
        </p:nvSpPr>
        <p:spPr>
          <a:xfrm>
            <a:off x="9102788" y="4041718"/>
            <a:ext cx="497939" cy="500649"/>
          </a:xfrm>
          <a:prstGeom prst="ellipse">
            <a:avLst/>
          </a:prstGeom>
          <a:solidFill>
            <a:srgbClr val="E05670"/>
          </a:solidFill>
          <a:ln w="107950">
            <a:solidFill>
              <a:srgbClr val="F9FA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966A0D4C-4DC9-549C-87E3-5F8DE040A769}"/>
              </a:ext>
            </a:extLst>
          </p:cNvPr>
          <p:cNvSpPr/>
          <p:nvPr/>
        </p:nvSpPr>
        <p:spPr>
          <a:xfrm>
            <a:off x="8737225" y="5795692"/>
            <a:ext cx="1852628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2000" b="1">
                <a:solidFill>
                  <a:prstClr val="black">
                    <a:lumMod val="75000"/>
                    <a:lumOff val="25000"/>
                  </a:prst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참고자료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672C88D3-8080-8920-64B4-D42815D81268}"/>
              </a:ext>
            </a:extLst>
          </p:cNvPr>
          <p:cNvCxnSpPr>
            <a:cxnSpLocks/>
          </p:cNvCxnSpPr>
          <p:nvPr/>
        </p:nvCxnSpPr>
        <p:spPr>
          <a:xfrm>
            <a:off x="9663539" y="5350087"/>
            <a:ext cx="0" cy="445605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98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 세부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66C44D-2DE3-149A-D788-74EE0C1CF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11" r="644"/>
          <a:stretch/>
        </p:blipFill>
        <p:spPr>
          <a:xfrm>
            <a:off x="2443298" y="1285871"/>
            <a:ext cx="7305403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231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7FDE78-F5F3-84DC-E854-5476C2A662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29" t="18544" r="11000" b="16878"/>
          <a:stretch/>
        </p:blipFill>
        <p:spPr>
          <a:xfrm>
            <a:off x="185797" y="2081944"/>
            <a:ext cx="5548253" cy="374927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EAB4EDD-6079-F4F8-5D26-063697120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39"/>
          <a:stretch/>
        </p:blipFill>
        <p:spPr>
          <a:xfrm>
            <a:off x="5945156" y="1831269"/>
            <a:ext cx="5668927" cy="423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07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클래스 다이어그램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57CBFA1-17FB-934D-8498-3EE0F81B2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384" y="1558467"/>
            <a:ext cx="5707231" cy="478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190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시퀀스 다이어그램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C6F0498-1241-3A51-7F69-ADABE467E6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131"/>
          <a:stretch/>
        </p:blipFill>
        <p:spPr bwMode="auto">
          <a:xfrm>
            <a:off x="1931465" y="2125751"/>
            <a:ext cx="8329070" cy="364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447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ER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다이어그램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C0020C3-6197-C65D-D2F0-2969FA14A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530" y="1267294"/>
            <a:ext cx="5031118" cy="536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14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테이블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B8292B9-6C4F-471C-9293-3C99C5F0A2F4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10" name="왼쪽 대괄호 9">
              <a:extLst>
                <a:ext uri="{FF2B5EF4-FFF2-40B4-BE49-F238E27FC236}">
                  <a16:creationId xmlns:a16="http://schemas.microsoft.com/office/drawing/2014/main" id="{B61B4BA1-CA05-47BF-837C-71DDC169C10E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1" name="원호 10">
              <a:extLst>
                <a:ext uri="{FF2B5EF4-FFF2-40B4-BE49-F238E27FC236}">
                  <a16:creationId xmlns:a16="http://schemas.microsoft.com/office/drawing/2014/main" id="{0ACED6AA-2E40-4CFD-9602-4E4221C0744D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FB0060F-E073-463A-AD8C-ABD71B7D979E}"/>
                </a:ext>
              </a:extLst>
            </p:cNvPr>
            <p:cNvCxnSpPr>
              <a:stCxn id="10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C954342-F26E-498C-9281-526D848D5114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9A015B6-CCB9-4321-8FCA-BE4FD6B10F3B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원호 14">
              <a:extLst>
                <a:ext uri="{FF2B5EF4-FFF2-40B4-BE49-F238E27FC236}">
                  <a16:creationId xmlns:a16="http://schemas.microsoft.com/office/drawing/2014/main" id="{00C9F3AB-E5FD-4F25-8FCE-C4EEBE41D8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6" name="자유형: 도형 17">
              <a:extLst>
                <a:ext uri="{FF2B5EF4-FFF2-40B4-BE49-F238E27FC236}">
                  <a16:creationId xmlns:a16="http://schemas.microsoft.com/office/drawing/2014/main" id="{901BAC23-9A17-462D-8EAF-D03AFB513C75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7887959-745D-4516-8514-2AB28EB1EA7B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FD669-F8EB-A76B-6523-6CE547ACCA3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F8FD9CB-A53A-F02E-5C3F-F0B716AAB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355734"/>
              </p:ext>
            </p:extLst>
          </p:nvPr>
        </p:nvGraphicFramePr>
        <p:xfrm>
          <a:off x="1377496" y="2087899"/>
          <a:ext cx="4247345" cy="1501244"/>
        </p:xfrm>
        <a:graphic>
          <a:graphicData uri="http://schemas.openxmlformats.org/drawingml/2006/table">
            <a:tbl>
              <a:tblPr/>
              <a:tblGrid>
                <a:gridCol w="849469">
                  <a:extLst>
                    <a:ext uri="{9D8B030D-6E8A-4147-A177-3AD203B41FA5}">
                      <a16:colId xmlns:a16="http://schemas.microsoft.com/office/drawing/2014/main" val="3613614578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3248386591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3730435958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3102204326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1791081432"/>
                    </a:ext>
                  </a:extLst>
                </a:gridCol>
              </a:tblGrid>
              <a:tr h="375311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MEMBER(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892576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비밀번호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전화번호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선호 편의점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선호 종류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760479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1008513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2288015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B6F26E9-20DD-B11C-B2BD-EB42D76974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971882"/>
              </p:ext>
            </p:extLst>
          </p:nvPr>
        </p:nvGraphicFramePr>
        <p:xfrm>
          <a:off x="6182949" y="2084667"/>
          <a:ext cx="4247345" cy="1501244"/>
        </p:xfrm>
        <a:graphic>
          <a:graphicData uri="http://schemas.openxmlformats.org/drawingml/2006/table">
            <a:tbl>
              <a:tblPr/>
              <a:tblGrid>
                <a:gridCol w="849469">
                  <a:extLst>
                    <a:ext uri="{9D8B030D-6E8A-4147-A177-3AD203B41FA5}">
                      <a16:colId xmlns:a16="http://schemas.microsoft.com/office/drawing/2014/main" val="1104534257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615347214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2107026922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2673204177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2562517977"/>
                    </a:ext>
                  </a:extLst>
                </a:gridCol>
              </a:tblGrid>
              <a:tr h="375311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COMMENT(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댓글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914603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댓글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댓글 내용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날짜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6745623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629804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437486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9F7F1399-675C-C2E9-84BB-F09CB7366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613426"/>
              </p:ext>
            </p:extLst>
          </p:nvPr>
        </p:nvGraphicFramePr>
        <p:xfrm>
          <a:off x="1377495" y="4419751"/>
          <a:ext cx="4247345" cy="1501244"/>
        </p:xfrm>
        <a:graphic>
          <a:graphicData uri="http://schemas.openxmlformats.org/drawingml/2006/table">
            <a:tbl>
              <a:tblPr/>
              <a:tblGrid>
                <a:gridCol w="849469">
                  <a:extLst>
                    <a:ext uri="{9D8B030D-6E8A-4147-A177-3AD203B41FA5}">
                      <a16:colId xmlns:a16="http://schemas.microsoft.com/office/drawing/2014/main" val="1886326392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543975477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1145412828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1512777516"/>
                    </a:ext>
                  </a:extLst>
                </a:gridCol>
                <a:gridCol w="849469">
                  <a:extLst>
                    <a:ext uri="{9D8B030D-6E8A-4147-A177-3AD203B41FA5}">
                      <a16:colId xmlns:a16="http://schemas.microsoft.com/office/drawing/2014/main" val="2376236522"/>
                    </a:ext>
                  </a:extLst>
                </a:gridCol>
              </a:tblGrid>
              <a:tr h="375311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PRODUCT(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772103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가격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이미지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종류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96762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6812551"/>
                  </a:ext>
                </a:extLst>
              </a:tr>
              <a:tr h="3753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7192126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54B49344-2BA6-F163-78D5-E2A2D7097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789995"/>
              </p:ext>
            </p:extLst>
          </p:nvPr>
        </p:nvGraphicFramePr>
        <p:xfrm>
          <a:off x="6182948" y="4397837"/>
          <a:ext cx="4247344" cy="1523156"/>
        </p:xfrm>
        <a:graphic>
          <a:graphicData uri="http://schemas.openxmlformats.org/drawingml/2006/table">
            <a:tbl>
              <a:tblPr/>
              <a:tblGrid>
                <a:gridCol w="1061836">
                  <a:extLst>
                    <a:ext uri="{9D8B030D-6E8A-4147-A177-3AD203B41FA5}">
                      <a16:colId xmlns:a16="http://schemas.microsoft.com/office/drawing/2014/main" val="2213237423"/>
                    </a:ext>
                  </a:extLst>
                </a:gridCol>
                <a:gridCol w="1061836">
                  <a:extLst>
                    <a:ext uri="{9D8B030D-6E8A-4147-A177-3AD203B41FA5}">
                      <a16:colId xmlns:a16="http://schemas.microsoft.com/office/drawing/2014/main" val="479450286"/>
                    </a:ext>
                  </a:extLst>
                </a:gridCol>
                <a:gridCol w="1061836">
                  <a:extLst>
                    <a:ext uri="{9D8B030D-6E8A-4147-A177-3AD203B41FA5}">
                      <a16:colId xmlns:a16="http://schemas.microsoft.com/office/drawing/2014/main" val="1782161815"/>
                    </a:ext>
                  </a:extLst>
                </a:gridCol>
                <a:gridCol w="1061836">
                  <a:extLst>
                    <a:ext uri="{9D8B030D-6E8A-4147-A177-3AD203B41FA5}">
                      <a16:colId xmlns:a16="http://schemas.microsoft.com/office/drawing/2014/main" val="2581089069"/>
                    </a:ext>
                  </a:extLst>
                </a:gridCol>
              </a:tblGrid>
              <a:tr h="380789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SALE_PRODUCT(</a:t>
                      </a:r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할인 상품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531897"/>
                  </a:ext>
                </a:extLst>
              </a:tr>
              <a:tr h="38078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할인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판매처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217388"/>
                  </a:ext>
                </a:extLst>
              </a:tr>
              <a:tr h="3807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356377"/>
                  </a:ext>
                </a:extLst>
              </a:tr>
              <a:tr h="38078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1248785"/>
                  </a:ext>
                </a:extLst>
              </a:tr>
            </a:tbl>
          </a:graphicData>
        </a:graphic>
      </p:graphicFrame>
      <p:sp>
        <p:nvSpPr>
          <p:cNvPr id="29" name="제목 1">
            <a:extLst>
              <a:ext uri="{FF2B5EF4-FFF2-40B4-BE49-F238E27FC236}">
                <a16:creationId xmlns:a16="http://schemas.microsoft.com/office/drawing/2014/main" id="{7A84940F-9280-0270-E5E8-633738A4AD25}"/>
              </a:ext>
            </a:extLst>
          </p:cNvPr>
          <p:cNvSpPr txBox="1">
            <a:spLocks/>
          </p:cNvSpPr>
          <p:nvPr/>
        </p:nvSpPr>
        <p:spPr>
          <a:xfrm>
            <a:off x="2333025" y="1365275"/>
            <a:ext cx="2336283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</a:t>
            </a: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32661812-C4AE-93BD-4D2F-E936031FD29F}"/>
              </a:ext>
            </a:extLst>
          </p:cNvPr>
          <p:cNvSpPr txBox="1">
            <a:spLocks/>
          </p:cNvSpPr>
          <p:nvPr/>
        </p:nvSpPr>
        <p:spPr>
          <a:xfrm>
            <a:off x="7138478" y="1365274"/>
            <a:ext cx="2336283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댓글</a:t>
            </a: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B98AA494-3841-8940-369B-A70405ED0A3B}"/>
              </a:ext>
            </a:extLst>
          </p:cNvPr>
          <p:cNvSpPr txBox="1">
            <a:spLocks/>
          </p:cNvSpPr>
          <p:nvPr/>
        </p:nvSpPr>
        <p:spPr>
          <a:xfrm>
            <a:off x="2333025" y="3693173"/>
            <a:ext cx="2336283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</a:t>
            </a:r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78F21451-8086-CDFF-D7E9-3CCCBBD5DA13}"/>
              </a:ext>
            </a:extLst>
          </p:cNvPr>
          <p:cNvSpPr txBox="1">
            <a:spLocks/>
          </p:cNvSpPr>
          <p:nvPr/>
        </p:nvSpPr>
        <p:spPr>
          <a:xfrm>
            <a:off x="7138478" y="3693172"/>
            <a:ext cx="2336283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 상품</a:t>
            </a:r>
          </a:p>
        </p:txBody>
      </p:sp>
    </p:spTree>
    <p:extLst>
      <p:ext uri="{BB962C8B-B14F-4D97-AF65-F5344CB8AC3E}">
        <p14:creationId xmlns:p14="http://schemas.microsoft.com/office/powerpoint/2010/main" val="1979390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구현 및 실행 결과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동영상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온라인 미디어 2" title="콘텐츠서비스개발2_편띵">
            <a:hlinkClick r:id="" action="ppaction://media"/>
            <a:extLst>
              <a:ext uri="{FF2B5EF4-FFF2-40B4-BE49-F238E27FC236}">
                <a16:creationId xmlns:a16="http://schemas.microsoft.com/office/drawing/2014/main" id="{FC9FF38C-96B9-C256-1F4C-1BCFCA29698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74900" y="1848160"/>
            <a:ext cx="7442200" cy="42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2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구현 및 실행 결과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소스코드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79EFBD-8F11-CF09-9B11-9E7E1317250B}"/>
              </a:ext>
            </a:extLst>
          </p:cNvPr>
          <p:cNvSpPr txBox="1"/>
          <p:nvPr/>
        </p:nvSpPr>
        <p:spPr>
          <a:xfrm>
            <a:off x="2573985" y="3288862"/>
            <a:ext cx="70440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 tooltip="https://github.com/dltnghks/ContentServiceDevelop2.git"/>
              </a:rPr>
              <a:t>https://github.com/dltnghks/ContentServiceDevelop2.git</a:t>
            </a:r>
            <a:endParaRPr lang="ko-KR" altLang="en-US" sz="4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429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로그데이터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D9575285-1242-AB27-63AA-C4BB427C6D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4432534"/>
              </p:ext>
            </p:extLst>
          </p:nvPr>
        </p:nvGraphicFramePr>
        <p:xfrm>
          <a:off x="2679700" y="1673048"/>
          <a:ext cx="6832600" cy="4555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195996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로그데이터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:a16="http://schemas.microsoft.com/office/drawing/2014/main" id="{DA6809EE-C48D-DB63-1ED0-3B3C10221B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7662889"/>
              </p:ext>
            </p:extLst>
          </p:nvPr>
        </p:nvGraphicFramePr>
        <p:xfrm>
          <a:off x="1603967" y="1554515"/>
          <a:ext cx="8984066" cy="4792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45710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개요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B8292B9-6C4F-471C-9293-3C99C5F0A2F4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10" name="왼쪽 대괄호 9">
              <a:extLst>
                <a:ext uri="{FF2B5EF4-FFF2-40B4-BE49-F238E27FC236}">
                  <a16:creationId xmlns:a16="http://schemas.microsoft.com/office/drawing/2014/main" id="{B61B4BA1-CA05-47BF-837C-71DDC169C10E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1" name="원호 10">
              <a:extLst>
                <a:ext uri="{FF2B5EF4-FFF2-40B4-BE49-F238E27FC236}">
                  <a16:creationId xmlns:a16="http://schemas.microsoft.com/office/drawing/2014/main" id="{0ACED6AA-2E40-4CFD-9602-4E4221C0744D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FB0060F-E073-463A-AD8C-ABD71B7D979E}"/>
                </a:ext>
              </a:extLst>
            </p:cNvPr>
            <p:cNvCxnSpPr>
              <a:stCxn id="10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C954342-F26E-498C-9281-526D848D5114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9A015B6-CCB9-4321-8FCA-BE4FD6B10F3B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원호 14">
              <a:extLst>
                <a:ext uri="{FF2B5EF4-FFF2-40B4-BE49-F238E27FC236}">
                  <a16:creationId xmlns:a16="http://schemas.microsoft.com/office/drawing/2014/main" id="{00C9F3AB-E5FD-4F25-8FCE-C4EEBE41D8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6" name="자유형: 도형 17">
              <a:extLst>
                <a:ext uri="{FF2B5EF4-FFF2-40B4-BE49-F238E27FC236}">
                  <a16:creationId xmlns:a16="http://schemas.microsoft.com/office/drawing/2014/main" id="{901BAC23-9A17-462D-8EAF-D03AFB513C75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7887959-745D-4516-8514-2AB28EB1EA7B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FD669-F8EB-A76B-6523-6CE547ACCA3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편의점</a:t>
            </a:r>
            <a:r>
              <a:rPr lang="ko-KR" altLang="en-US" sz="3600" b="1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600" b="1" dirty="0">
                <a:solidFill>
                  <a:srgbClr val="7030A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 정보 </a:t>
            </a:r>
            <a:r>
              <a:rPr lang="ko-KR" altLang="en-US" sz="3600" b="1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공유 사이트</a:t>
            </a:r>
            <a:r>
              <a:rPr lang="en-US" altLang="ko-KR" sz="3600" b="1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림 55" descr="로고이(가) 표시된 사진&#10;&#10;자동 생성된 설명">
            <a:extLst>
              <a:ext uri="{FF2B5EF4-FFF2-40B4-BE49-F238E27FC236}">
                <a16:creationId xmlns:a16="http://schemas.microsoft.com/office/drawing/2014/main" id="{FB571CF5-084D-9F7E-9539-4990410FE2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409" y="3739682"/>
            <a:ext cx="3323230" cy="3323230"/>
          </a:xfrm>
          <a:prstGeom prst="rect">
            <a:avLst/>
          </a:prstGeom>
        </p:spPr>
      </p:pic>
      <p:pic>
        <p:nvPicPr>
          <p:cNvPr id="61" name="그림 60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2A61B0D4-91A1-85C7-7AB8-E74359A97F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299" y="1678946"/>
            <a:ext cx="3199355" cy="3199355"/>
          </a:xfrm>
          <a:prstGeom prst="rect">
            <a:avLst/>
          </a:prstGeom>
        </p:spPr>
      </p:pic>
      <p:pic>
        <p:nvPicPr>
          <p:cNvPr id="67" name="그림 66" descr="로고이(가) 표시된 사진&#10;&#10;자동 생성된 설명">
            <a:extLst>
              <a:ext uri="{FF2B5EF4-FFF2-40B4-BE49-F238E27FC236}">
                <a16:creationId xmlns:a16="http://schemas.microsoft.com/office/drawing/2014/main" id="{DB6AF128-146B-C46C-F962-91DA2023CD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228" y="1539853"/>
            <a:ext cx="3600520" cy="1242180"/>
          </a:xfrm>
          <a:prstGeom prst="rect">
            <a:avLst/>
          </a:prstGeom>
        </p:spPr>
      </p:pic>
      <p:pic>
        <p:nvPicPr>
          <p:cNvPr id="69" name="그림 68" descr="로고이(가) 표시된 사진&#10;&#10;자동 생성된 설명">
            <a:extLst>
              <a:ext uri="{FF2B5EF4-FFF2-40B4-BE49-F238E27FC236}">
                <a16:creationId xmlns:a16="http://schemas.microsoft.com/office/drawing/2014/main" id="{A67DC191-4EB9-6A83-109D-0478FDDB3DF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22" y="1645001"/>
            <a:ext cx="2735530" cy="2735530"/>
          </a:xfrm>
          <a:prstGeom prst="rect">
            <a:avLst/>
          </a:prstGeom>
        </p:spPr>
      </p:pic>
      <p:pic>
        <p:nvPicPr>
          <p:cNvPr id="71" name="그림 70" descr="로고이(가) 표시된 사진&#10;&#10;자동 생성된 설명">
            <a:extLst>
              <a:ext uri="{FF2B5EF4-FFF2-40B4-BE49-F238E27FC236}">
                <a16:creationId xmlns:a16="http://schemas.microsoft.com/office/drawing/2014/main" id="{500800CA-5C0F-C613-CBF5-2A99ACE128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181" y="5209874"/>
            <a:ext cx="3467074" cy="69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52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로그데이터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내용 개체 틀 5">
            <a:extLst>
              <a:ext uri="{FF2B5EF4-FFF2-40B4-BE49-F238E27FC236}">
                <a16:creationId xmlns:a16="http://schemas.microsoft.com/office/drawing/2014/main" id="{F1A3A71D-1115-8BE7-0500-2389C1D6F4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5080205"/>
              </p:ext>
            </p:extLst>
          </p:nvPr>
        </p:nvGraphicFramePr>
        <p:xfrm>
          <a:off x="228141" y="1825625"/>
          <a:ext cx="69215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D6BB6366-6F01-9D30-0F77-558D1E573D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5644732"/>
              </p:ext>
            </p:extLst>
          </p:nvPr>
        </p:nvGraphicFramePr>
        <p:xfrm>
          <a:off x="7377781" y="1825625"/>
          <a:ext cx="4103451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65456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평가 설문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(Before)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6086493D-CAC9-4124-634F-28938F8F53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1127830"/>
              </p:ext>
            </p:extLst>
          </p:nvPr>
        </p:nvGraphicFramePr>
        <p:xfrm>
          <a:off x="1016941" y="1347439"/>
          <a:ext cx="10158118" cy="5235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014091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평가 설문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(After)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F90C6488-87B2-5B7F-17E9-AC0F8869A5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4202353"/>
              </p:ext>
            </p:extLst>
          </p:nvPr>
        </p:nvGraphicFramePr>
        <p:xfrm>
          <a:off x="1044953" y="1295053"/>
          <a:ext cx="10102093" cy="5311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72453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평가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평가 설문 결과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분석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B638927-3DB5-1EDC-D99C-3011D852E785}"/>
              </a:ext>
            </a:extLst>
          </p:cNvPr>
          <p:cNvSpPr txBox="1">
            <a:spLocks/>
          </p:cNvSpPr>
          <p:nvPr/>
        </p:nvSpPr>
        <p:spPr>
          <a:xfrm>
            <a:off x="481559" y="1369913"/>
            <a:ext cx="10405516" cy="22114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buAutoNum type="arabicPeriod"/>
            </a:pP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거의 </a:t>
            </a:r>
            <a:r>
              <a:rPr lang="ko-KR" altLang="en-US" sz="32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모든면에서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사용성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유용성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만족도가 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 가량 이상 향상됨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특히 사용성의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2, 3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항목과 만족도의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항목에서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 가량 향상됨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사이트의 내비게이션 바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인터페이스 등을 사용하기 편합니까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제공되는 정보는 찾기 쉽습니까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만족도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웹사이트에 전반적으로 만족한다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FE392C09-0BBF-9654-4721-AB7C404CEB3D}"/>
              </a:ext>
            </a:extLst>
          </p:cNvPr>
          <p:cNvSpPr txBox="1">
            <a:spLocks/>
          </p:cNvSpPr>
          <p:nvPr/>
        </p:nvSpPr>
        <p:spPr>
          <a:xfrm>
            <a:off x="481559" y="3969194"/>
            <a:ext cx="9176791" cy="27745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 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하지만 유용성의 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2,3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항목에서 부진한 향상이 보임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유용성의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항목은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0.12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3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항목은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0.65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점이 향상됨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유용성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제공 되는 정보의 양이 충분합니까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유용성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번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신규 행사 정보가 신속하게 추가되고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만료된 정보는 제때 삭제되고 있습니까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추후 프로젝트 개선 시 편의점 협업을 통한 제공되는 정보량을 늘리며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최신 정보를 제공할 수 있도록 함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6665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프로젝트 진행 일정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조직도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86A6095-4D31-B573-5847-5F6021C78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089" y="2831326"/>
            <a:ext cx="1440000" cy="1440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509034D-3899-F72B-3561-B956C8CA4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903" y="2807569"/>
            <a:ext cx="1440000" cy="1440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CB0EB72-E92E-8621-0586-FF5B5A974B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75" y="2807569"/>
            <a:ext cx="1440000" cy="14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11AE3-59F4-74EE-2E2A-0623C1F54C4F}"/>
              </a:ext>
            </a:extLst>
          </p:cNvPr>
          <p:cNvSpPr txBox="1"/>
          <p:nvPr/>
        </p:nvSpPr>
        <p:spPr>
          <a:xfrm>
            <a:off x="784821" y="4584101"/>
            <a:ext cx="21269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이수환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및 총괄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9948C9-0535-EA09-CE73-21CF2AD4036D}"/>
              </a:ext>
            </a:extLst>
          </p:cNvPr>
          <p:cNvSpPr txBox="1"/>
          <p:nvPr/>
        </p:nvSpPr>
        <p:spPr>
          <a:xfrm>
            <a:off x="4839635" y="4585569"/>
            <a:ext cx="21269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김우진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최용성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A28D7-68C2-83B0-9F80-00599690D200}"/>
              </a:ext>
            </a:extLst>
          </p:cNvPr>
          <p:cNvSpPr txBox="1"/>
          <p:nvPr/>
        </p:nvSpPr>
        <p:spPr>
          <a:xfrm>
            <a:off x="8967987" y="4584101"/>
            <a:ext cx="19798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김용혁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DB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</a:p>
        </p:txBody>
      </p:sp>
    </p:spTree>
    <p:extLst>
      <p:ext uri="{BB962C8B-B14F-4D97-AF65-F5344CB8AC3E}">
        <p14:creationId xmlns:p14="http://schemas.microsoft.com/office/powerpoint/2010/main" val="15971554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프로젝트 진행 일정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WBS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9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4DAAD3B0-15EA-E573-A5CB-4975F4D225A7}"/>
              </a:ext>
            </a:extLst>
          </p:cNvPr>
          <p:cNvSpPr/>
          <p:nvPr/>
        </p:nvSpPr>
        <p:spPr>
          <a:xfrm>
            <a:off x="5406086" y="1271769"/>
            <a:ext cx="1942012" cy="931817"/>
          </a:xfrm>
          <a:prstGeom prst="roundRect">
            <a:avLst/>
          </a:prstGeom>
          <a:solidFill>
            <a:srgbClr val="6B35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최신 편의점 </a:t>
            </a:r>
            <a:endParaRPr lang="en-US" altLang="ko-KR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할인행사 정보</a:t>
            </a: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3BDEEDC6-735A-36AE-2ADB-376928B32DB5}"/>
              </a:ext>
            </a:extLst>
          </p:cNvPr>
          <p:cNvSpPr/>
          <p:nvPr/>
        </p:nvSpPr>
        <p:spPr>
          <a:xfrm>
            <a:off x="1939740" y="2658293"/>
            <a:ext cx="1150309" cy="452842"/>
          </a:xfrm>
          <a:prstGeom prst="roundRect">
            <a:avLst/>
          </a:prstGeom>
          <a:solidFill>
            <a:srgbClr val="6B35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요구분석</a:t>
            </a: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308990DA-230A-75BB-4E26-494E0252555D}"/>
              </a:ext>
            </a:extLst>
          </p:cNvPr>
          <p:cNvSpPr/>
          <p:nvPr/>
        </p:nvSpPr>
        <p:spPr>
          <a:xfrm>
            <a:off x="4836509" y="2656427"/>
            <a:ext cx="1150309" cy="448486"/>
          </a:xfrm>
          <a:prstGeom prst="roundRect">
            <a:avLst/>
          </a:prstGeom>
          <a:solidFill>
            <a:srgbClr val="6B35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798800DD-B8A3-3F31-E44C-C0FEE3F81C99}"/>
              </a:ext>
            </a:extLst>
          </p:cNvPr>
          <p:cNvSpPr/>
          <p:nvPr/>
        </p:nvSpPr>
        <p:spPr>
          <a:xfrm>
            <a:off x="7352092" y="2647717"/>
            <a:ext cx="1149894" cy="448486"/>
          </a:xfrm>
          <a:prstGeom prst="roundRect">
            <a:avLst/>
          </a:prstGeom>
          <a:solidFill>
            <a:srgbClr val="6B35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코딩</a:t>
            </a:r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829814E6-FB48-ACBC-2760-FECC88EE05D8}"/>
              </a:ext>
            </a:extLst>
          </p:cNvPr>
          <p:cNvSpPr/>
          <p:nvPr/>
        </p:nvSpPr>
        <p:spPr>
          <a:xfrm>
            <a:off x="9812296" y="2645529"/>
            <a:ext cx="1149894" cy="448486"/>
          </a:xfrm>
          <a:prstGeom prst="roundRect">
            <a:avLst/>
          </a:prstGeom>
          <a:solidFill>
            <a:srgbClr val="6B35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테스트</a:t>
            </a:r>
          </a:p>
        </p:txBody>
      </p: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02FD282D-03CE-CE03-A7BD-20E2A695167C}"/>
              </a:ext>
            </a:extLst>
          </p:cNvPr>
          <p:cNvCxnSpPr>
            <a:cxnSpLocks/>
            <a:stCxn id="80" idx="2"/>
            <a:endCxn id="81" idx="0"/>
          </p:cNvCxnSpPr>
          <p:nvPr/>
        </p:nvCxnSpPr>
        <p:spPr>
          <a:xfrm rot="5400000">
            <a:off x="4218641" y="499841"/>
            <a:ext cx="454707" cy="386219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26DA6971-51A0-7E30-B019-1A12A5D0EA46}"/>
              </a:ext>
            </a:extLst>
          </p:cNvPr>
          <p:cNvCxnSpPr>
            <a:cxnSpLocks/>
            <a:stCxn id="80" idx="2"/>
            <a:endCxn id="82" idx="0"/>
          </p:cNvCxnSpPr>
          <p:nvPr/>
        </p:nvCxnSpPr>
        <p:spPr>
          <a:xfrm rot="5400000">
            <a:off x="5667958" y="1947292"/>
            <a:ext cx="452841" cy="96542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41B92061-3AF2-3CC7-B739-30A8685F8B9B}"/>
              </a:ext>
            </a:extLst>
          </p:cNvPr>
          <p:cNvCxnSpPr>
            <a:cxnSpLocks/>
            <a:stCxn id="80" idx="2"/>
            <a:endCxn id="83" idx="0"/>
          </p:cNvCxnSpPr>
          <p:nvPr/>
        </p:nvCxnSpPr>
        <p:spPr>
          <a:xfrm rot="16200000" flipH="1">
            <a:off x="6930000" y="1650677"/>
            <a:ext cx="444131" cy="154994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연결선: 꺾임 87">
            <a:extLst>
              <a:ext uri="{FF2B5EF4-FFF2-40B4-BE49-F238E27FC236}">
                <a16:creationId xmlns:a16="http://schemas.microsoft.com/office/drawing/2014/main" id="{566E1C4E-800B-F1A4-D4F3-0290C18CEDA1}"/>
              </a:ext>
            </a:extLst>
          </p:cNvPr>
          <p:cNvCxnSpPr>
            <a:cxnSpLocks/>
            <a:stCxn id="80" idx="2"/>
            <a:endCxn id="84" idx="0"/>
          </p:cNvCxnSpPr>
          <p:nvPr/>
        </p:nvCxnSpPr>
        <p:spPr>
          <a:xfrm rot="16200000" flipH="1">
            <a:off x="8161196" y="419481"/>
            <a:ext cx="441943" cy="401015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E9E64623-0347-330B-99F2-F7FFD74429F6}"/>
              </a:ext>
            </a:extLst>
          </p:cNvPr>
          <p:cNvSpPr/>
          <p:nvPr/>
        </p:nvSpPr>
        <p:spPr>
          <a:xfrm>
            <a:off x="3712621" y="3333198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UML</a:t>
            </a:r>
          </a:p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다이어그램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62139444-6DD4-9779-F4A2-16B71BC111B8}"/>
              </a:ext>
            </a:extLst>
          </p:cNvPr>
          <p:cNvSpPr/>
          <p:nvPr/>
        </p:nvSpPr>
        <p:spPr>
          <a:xfrm>
            <a:off x="2514894" y="3333198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시장 분석</a:t>
            </a:r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786168DC-177F-671B-B853-D3A458889D90}"/>
              </a:ext>
            </a:extLst>
          </p:cNvPr>
          <p:cNvSpPr/>
          <p:nvPr/>
        </p:nvSpPr>
        <p:spPr>
          <a:xfrm>
            <a:off x="1317167" y="3333198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분석</a:t>
            </a: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C11EA912-B7AE-60BF-F3CF-C9EE0481F85B}"/>
              </a:ext>
            </a:extLst>
          </p:cNvPr>
          <p:cNvSpPr/>
          <p:nvPr/>
        </p:nvSpPr>
        <p:spPr>
          <a:xfrm>
            <a:off x="119440" y="3333198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편의점 별</a:t>
            </a:r>
            <a:endParaRPr lang="en-US" altLang="ko-KR" sz="10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0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행사</a:t>
            </a:r>
            <a:r>
              <a:rPr lang="en-US" altLang="ko-KR" sz="10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0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 정보</a:t>
            </a:r>
          </a:p>
        </p:txBody>
      </p: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FB54B526-9089-8D39-7F9D-31CF6F5CEB8F}"/>
              </a:ext>
            </a:extLst>
          </p:cNvPr>
          <p:cNvCxnSpPr>
            <a:cxnSpLocks/>
            <a:stCxn id="81" idx="2"/>
            <a:endCxn id="92" idx="0"/>
          </p:cNvCxnSpPr>
          <p:nvPr/>
        </p:nvCxnSpPr>
        <p:spPr>
          <a:xfrm rot="5400000">
            <a:off x="1493714" y="2312016"/>
            <a:ext cx="222063" cy="18203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연결선: 꺾임 93">
            <a:extLst>
              <a:ext uri="{FF2B5EF4-FFF2-40B4-BE49-F238E27FC236}">
                <a16:creationId xmlns:a16="http://schemas.microsoft.com/office/drawing/2014/main" id="{5BE9EA21-DAB9-0E81-A897-2CCC9A658803}"/>
              </a:ext>
            </a:extLst>
          </p:cNvPr>
          <p:cNvCxnSpPr>
            <a:cxnSpLocks/>
            <a:stCxn id="81" idx="2"/>
            <a:endCxn id="91" idx="0"/>
          </p:cNvCxnSpPr>
          <p:nvPr/>
        </p:nvCxnSpPr>
        <p:spPr>
          <a:xfrm rot="5400000">
            <a:off x="2092578" y="2910880"/>
            <a:ext cx="222063" cy="62257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연결선: 꺾임 94">
            <a:extLst>
              <a:ext uri="{FF2B5EF4-FFF2-40B4-BE49-F238E27FC236}">
                <a16:creationId xmlns:a16="http://schemas.microsoft.com/office/drawing/2014/main" id="{537CD17F-12DA-F6A8-30B9-927D80CCFDAB}"/>
              </a:ext>
            </a:extLst>
          </p:cNvPr>
          <p:cNvCxnSpPr>
            <a:cxnSpLocks/>
            <a:stCxn id="81" idx="2"/>
            <a:endCxn id="90" idx="0"/>
          </p:cNvCxnSpPr>
          <p:nvPr/>
        </p:nvCxnSpPr>
        <p:spPr>
          <a:xfrm rot="16200000" flipH="1">
            <a:off x="2691441" y="2934589"/>
            <a:ext cx="222063" cy="57515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6E0E344C-2F82-E1B2-1756-2D22721148DC}"/>
              </a:ext>
            </a:extLst>
          </p:cNvPr>
          <p:cNvCxnSpPr>
            <a:cxnSpLocks/>
            <a:stCxn id="81" idx="2"/>
            <a:endCxn id="89" idx="0"/>
          </p:cNvCxnSpPr>
          <p:nvPr/>
        </p:nvCxnSpPr>
        <p:spPr>
          <a:xfrm rot="16200000" flipH="1">
            <a:off x="3290304" y="2335725"/>
            <a:ext cx="222063" cy="177288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CD1D1E06-52A9-99BE-23E8-FC1706CC4B17}"/>
              </a:ext>
            </a:extLst>
          </p:cNvPr>
          <p:cNvSpPr/>
          <p:nvPr/>
        </p:nvSpPr>
        <p:spPr>
          <a:xfrm>
            <a:off x="3622357" y="5578146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AWS </a:t>
            </a:r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</a:t>
            </a:r>
            <a:endParaRPr lang="en-US" altLang="ko-KR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</a:p>
        </p:txBody>
      </p:sp>
      <p:sp>
        <p:nvSpPr>
          <p:cNvPr id="98" name="사각형: 둥근 모서리 97">
            <a:extLst>
              <a:ext uri="{FF2B5EF4-FFF2-40B4-BE49-F238E27FC236}">
                <a16:creationId xmlns:a16="http://schemas.microsoft.com/office/drawing/2014/main" id="{AC54C77F-9CA3-E5D8-3F5D-8C95B17687A0}"/>
              </a:ext>
            </a:extLst>
          </p:cNvPr>
          <p:cNvSpPr/>
          <p:nvPr/>
        </p:nvSpPr>
        <p:spPr>
          <a:xfrm>
            <a:off x="4834617" y="5578146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 </a:t>
            </a:r>
            <a:r>
              <a:rPr lang="ko-KR" altLang="en-US" sz="12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</a:t>
            </a:r>
            <a:endParaRPr lang="en-US" altLang="ko-KR" sz="12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설계</a:t>
            </a:r>
          </a:p>
        </p:txBody>
      </p:sp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CD2A6FE3-5F71-64FF-CC23-16F2E7FECAD2}"/>
              </a:ext>
            </a:extLst>
          </p:cNvPr>
          <p:cNvSpPr/>
          <p:nvPr/>
        </p:nvSpPr>
        <p:spPr>
          <a:xfrm>
            <a:off x="6046877" y="5578146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152873BF-E57A-4AC3-9E2D-97B5F6466887}"/>
              </a:ext>
            </a:extLst>
          </p:cNvPr>
          <p:cNvCxnSpPr>
            <a:stCxn id="82" idx="2"/>
            <a:endCxn id="98" idx="0"/>
          </p:cNvCxnSpPr>
          <p:nvPr/>
        </p:nvCxnSpPr>
        <p:spPr>
          <a:xfrm flipH="1">
            <a:off x="5409772" y="3104913"/>
            <a:ext cx="1892" cy="24732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연결선: 꺾임 100">
            <a:extLst>
              <a:ext uri="{FF2B5EF4-FFF2-40B4-BE49-F238E27FC236}">
                <a16:creationId xmlns:a16="http://schemas.microsoft.com/office/drawing/2014/main" id="{4748D590-A58D-2150-5012-61CD35DC139F}"/>
              </a:ext>
            </a:extLst>
          </p:cNvPr>
          <p:cNvCxnSpPr>
            <a:cxnSpLocks/>
            <a:stCxn id="82" idx="2"/>
            <a:endCxn id="99" idx="0"/>
          </p:cNvCxnSpPr>
          <p:nvPr/>
        </p:nvCxnSpPr>
        <p:spPr>
          <a:xfrm rot="16200000" flipH="1">
            <a:off x="4780232" y="3736345"/>
            <a:ext cx="2473233" cy="121036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267D65F4-E2CB-AECB-38A3-2F8836C8E1F5}"/>
              </a:ext>
            </a:extLst>
          </p:cNvPr>
          <p:cNvCxnSpPr>
            <a:cxnSpLocks/>
            <a:stCxn id="82" idx="2"/>
            <a:endCxn id="97" idx="0"/>
          </p:cNvCxnSpPr>
          <p:nvPr/>
        </p:nvCxnSpPr>
        <p:spPr>
          <a:xfrm rot="5400000">
            <a:off x="3567972" y="3734453"/>
            <a:ext cx="2473233" cy="121415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8A2E274F-678C-25DD-16A8-C72C9A1E9454}"/>
              </a:ext>
            </a:extLst>
          </p:cNvPr>
          <p:cNvSpPr/>
          <p:nvPr/>
        </p:nvSpPr>
        <p:spPr>
          <a:xfrm>
            <a:off x="7351884" y="3326980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HTML</a:t>
            </a:r>
            <a:endParaRPr lang="ko-KR" altLang="en-US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F1898CE8-9704-FDD5-1CB1-E6D822FFE3D5}"/>
              </a:ext>
            </a:extLst>
          </p:cNvPr>
          <p:cNvSpPr/>
          <p:nvPr/>
        </p:nvSpPr>
        <p:spPr>
          <a:xfrm>
            <a:off x="8565308" y="3326980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</a:t>
            </a:r>
            <a:endParaRPr lang="ko-KR" altLang="en-US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1A253858-7837-7B43-2E89-E696761A9929}"/>
              </a:ext>
            </a:extLst>
          </p:cNvPr>
          <p:cNvSpPr/>
          <p:nvPr/>
        </p:nvSpPr>
        <p:spPr>
          <a:xfrm>
            <a:off x="6141515" y="3326980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SQL</a:t>
            </a:r>
            <a:endParaRPr lang="ko-KR" altLang="en-US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31925C81-832B-0E28-97AC-B72436BC3845}"/>
              </a:ext>
            </a:extLst>
          </p:cNvPr>
          <p:cNvCxnSpPr>
            <a:cxnSpLocks/>
            <a:stCxn id="83" idx="2"/>
            <a:endCxn id="103" idx="0"/>
          </p:cNvCxnSpPr>
          <p:nvPr/>
        </p:nvCxnSpPr>
        <p:spPr>
          <a:xfrm>
            <a:off x="7927039" y="3096203"/>
            <a:ext cx="0" cy="230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연결선: 꺾임 106">
            <a:extLst>
              <a:ext uri="{FF2B5EF4-FFF2-40B4-BE49-F238E27FC236}">
                <a16:creationId xmlns:a16="http://schemas.microsoft.com/office/drawing/2014/main" id="{748C5D92-277F-FC55-ABC6-FCBC5E213EE6}"/>
              </a:ext>
            </a:extLst>
          </p:cNvPr>
          <p:cNvCxnSpPr>
            <a:cxnSpLocks/>
            <a:stCxn id="83" idx="2"/>
            <a:endCxn id="105" idx="0"/>
          </p:cNvCxnSpPr>
          <p:nvPr/>
        </p:nvCxnSpPr>
        <p:spPr>
          <a:xfrm rot="5400000">
            <a:off x="7206467" y="2606407"/>
            <a:ext cx="230777" cy="121036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>
            <a:extLst>
              <a:ext uri="{FF2B5EF4-FFF2-40B4-BE49-F238E27FC236}">
                <a16:creationId xmlns:a16="http://schemas.microsoft.com/office/drawing/2014/main" id="{9A5F0B01-6C5E-F6A7-623A-5470C4860FD9}"/>
              </a:ext>
            </a:extLst>
          </p:cNvPr>
          <p:cNvCxnSpPr>
            <a:cxnSpLocks/>
            <a:stCxn id="83" idx="2"/>
            <a:endCxn id="104" idx="0"/>
          </p:cNvCxnSpPr>
          <p:nvPr/>
        </p:nvCxnSpPr>
        <p:spPr>
          <a:xfrm rot="16200000" flipH="1">
            <a:off x="8418363" y="2604879"/>
            <a:ext cx="230777" cy="121342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43967AFF-80D3-A4D7-AFB0-2326BC77AFAB}"/>
              </a:ext>
            </a:extLst>
          </p:cNvPr>
          <p:cNvSpPr/>
          <p:nvPr/>
        </p:nvSpPr>
        <p:spPr>
          <a:xfrm>
            <a:off x="9208359" y="5578146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시스템</a:t>
            </a:r>
            <a:endParaRPr lang="en-US" altLang="ko-KR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테스트</a:t>
            </a: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EE388441-A84E-DA1F-4508-C2492B59FCC9}"/>
              </a:ext>
            </a:extLst>
          </p:cNvPr>
          <p:cNvSpPr/>
          <p:nvPr/>
        </p:nvSpPr>
        <p:spPr>
          <a:xfrm>
            <a:off x="10415818" y="5578146"/>
            <a:ext cx="1150309" cy="4528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</a:t>
            </a:r>
            <a:endParaRPr lang="en-US" altLang="ko-KR" sz="120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평가</a:t>
            </a:r>
          </a:p>
        </p:txBody>
      </p: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414C4041-E0CF-161D-BB2E-F00928CFC3AC}"/>
              </a:ext>
            </a:extLst>
          </p:cNvPr>
          <p:cNvCxnSpPr>
            <a:cxnSpLocks/>
            <a:stCxn id="84" idx="2"/>
            <a:endCxn id="110" idx="0"/>
          </p:cNvCxnSpPr>
          <p:nvPr/>
        </p:nvCxnSpPr>
        <p:spPr>
          <a:xfrm rot="16200000" flipH="1">
            <a:off x="9447043" y="4034215"/>
            <a:ext cx="2484131" cy="60373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연결선: 꺾임 111">
            <a:extLst>
              <a:ext uri="{FF2B5EF4-FFF2-40B4-BE49-F238E27FC236}">
                <a16:creationId xmlns:a16="http://schemas.microsoft.com/office/drawing/2014/main" id="{CB1751A2-5A6C-1AE2-F3BA-12A43169512D}"/>
              </a:ext>
            </a:extLst>
          </p:cNvPr>
          <p:cNvCxnSpPr>
            <a:cxnSpLocks/>
            <a:stCxn id="84" idx="2"/>
            <a:endCxn id="109" idx="0"/>
          </p:cNvCxnSpPr>
          <p:nvPr/>
        </p:nvCxnSpPr>
        <p:spPr>
          <a:xfrm rot="5400000">
            <a:off x="8843314" y="4034216"/>
            <a:ext cx="2484131" cy="60372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8830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프로젝트 진행 일정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간트차트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2AC5C1B-E3CB-1D2F-3672-726EDEB64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840764"/>
              </p:ext>
            </p:extLst>
          </p:nvPr>
        </p:nvGraphicFramePr>
        <p:xfrm>
          <a:off x="1119346" y="2008225"/>
          <a:ext cx="9953307" cy="36923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7362">
                  <a:extLst>
                    <a:ext uri="{9D8B030D-6E8A-4147-A177-3AD203B41FA5}">
                      <a16:colId xmlns:a16="http://schemas.microsoft.com/office/drawing/2014/main" val="2215673259"/>
                    </a:ext>
                  </a:extLst>
                </a:gridCol>
                <a:gridCol w="2059731">
                  <a:extLst>
                    <a:ext uri="{9D8B030D-6E8A-4147-A177-3AD203B41FA5}">
                      <a16:colId xmlns:a16="http://schemas.microsoft.com/office/drawing/2014/main" val="1946246722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569464857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751915911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657904421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3450577655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736178063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4127073281"/>
                    </a:ext>
                  </a:extLst>
                </a:gridCol>
              </a:tblGrid>
              <a:tr h="422689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dirty="0">
                          <a:solidFill>
                            <a:srgbClr val="FFFF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800" b="1" i="0" u="none" strike="noStrike" dirty="0" err="1">
                          <a:solidFill>
                            <a:srgbClr val="FFFF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회차</a:t>
                      </a:r>
                      <a:endParaRPr lang="ko-KR" altLang="en-US" sz="1800" b="1" i="0" u="none" strike="noStrike" dirty="0">
                        <a:solidFill>
                          <a:srgbClr val="FFFF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537430"/>
                  </a:ext>
                </a:extLst>
              </a:tr>
              <a:tr h="29723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담당자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업무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707725"/>
                  </a:ext>
                </a:extLst>
              </a:tr>
              <a:tr h="29723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김용혁</a:t>
                      </a:r>
                      <a:b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AWS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36153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기능 설계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77764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SQL DB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생성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207367"/>
                  </a:ext>
                </a:extLst>
              </a:tr>
              <a:tr h="29723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김우진</a:t>
                      </a:r>
                      <a:b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</a:t>
                      </a: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편의점별 행사</a:t>
                      </a: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할인정보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388916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검색 기능 구현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998987"/>
                  </a:ext>
                </a:extLst>
              </a:tr>
              <a:tr h="29723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이수환</a:t>
                      </a:r>
                      <a:b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(UI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총괄</a:t>
                      </a: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사용자 분석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177611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19184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테스트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767124"/>
                  </a:ext>
                </a:extLst>
              </a:tr>
              <a:tr h="29723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최용성</a:t>
                      </a:r>
                      <a:b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</a:t>
                      </a: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시장 분석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9055768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 기능 구현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433114"/>
                  </a:ext>
                </a:extLst>
              </a:tr>
            </a:tbl>
          </a:graphicData>
        </a:graphic>
      </p:graphicFrame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08EF198-67E9-6C8E-0449-C6824B82952C}"/>
              </a:ext>
            </a:extLst>
          </p:cNvPr>
          <p:cNvCxnSpPr>
            <a:cxnSpLocks/>
          </p:cNvCxnSpPr>
          <p:nvPr/>
        </p:nvCxnSpPr>
        <p:spPr>
          <a:xfrm>
            <a:off x="4146456" y="2869553"/>
            <a:ext cx="114131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BECDBA3-CBAB-34F0-26D1-5189A0FBBEB3}"/>
              </a:ext>
            </a:extLst>
          </p:cNvPr>
          <p:cNvCxnSpPr>
            <a:cxnSpLocks/>
          </p:cNvCxnSpPr>
          <p:nvPr/>
        </p:nvCxnSpPr>
        <p:spPr>
          <a:xfrm>
            <a:off x="4146456" y="3734384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AC5D818-1BE2-1839-490E-14AC9C0F22B2}"/>
              </a:ext>
            </a:extLst>
          </p:cNvPr>
          <p:cNvCxnSpPr>
            <a:cxnSpLocks/>
          </p:cNvCxnSpPr>
          <p:nvPr/>
        </p:nvCxnSpPr>
        <p:spPr>
          <a:xfrm>
            <a:off x="7605624" y="5513838"/>
            <a:ext cx="115768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E07C9B10-A39F-1453-10E7-51853011F4C5}"/>
              </a:ext>
            </a:extLst>
          </p:cNvPr>
          <p:cNvCxnSpPr>
            <a:cxnSpLocks/>
          </p:cNvCxnSpPr>
          <p:nvPr/>
        </p:nvCxnSpPr>
        <p:spPr>
          <a:xfrm>
            <a:off x="4146456" y="4365581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A705C89-9709-E5B9-FA7F-84F685130D04}"/>
              </a:ext>
            </a:extLst>
          </p:cNvPr>
          <p:cNvCxnSpPr>
            <a:cxnSpLocks/>
          </p:cNvCxnSpPr>
          <p:nvPr/>
        </p:nvCxnSpPr>
        <p:spPr>
          <a:xfrm>
            <a:off x="5306825" y="3158647"/>
            <a:ext cx="1135349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65C4ADF-CF66-7ED6-F329-FD25602EC674}"/>
              </a:ext>
            </a:extLst>
          </p:cNvPr>
          <p:cNvCxnSpPr>
            <a:cxnSpLocks/>
          </p:cNvCxnSpPr>
          <p:nvPr/>
        </p:nvCxnSpPr>
        <p:spPr>
          <a:xfrm>
            <a:off x="6442174" y="3434872"/>
            <a:ext cx="117078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03A5EBE-832B-E9FF-8443-1A515321ED2B}"/>
              </a:ext>
            </a:extLst>
          </p:cNvPr>
          <p:cNvCxnSpPr>
            <a:cxnSpLocks/>
          </p:cNvCxnSpPr>
          <p:nvPr/>
        </p:nvCxnSpPr>
        <p:spPr>
          <a:xfrm>
            <a:off x="8770636" y="4061431"/>
            <a:ext cx="115035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CEB43B1-029D-7377-EC90-F22341E28F14}"/>
              </a:ext>
            </a:extLst>
          </p:cNvPr>
          <p:cNvCxnSpPr>
            <a:cxnSpLocks/>
          </p:cNvCxnSpPr>
          <p:nvPr/>
        </p:nvCxnSpPr>
        <p:spPr>
          <a:xfrm>
            <a:off x="5284493" y="4616701"/>
            <a:ext cx="1157681" cy="605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427626E-649A-9AEA-5AFB-10DE3FA506CC}"/>
              </a:ext>
            </a:extLst>
          </p:cNvPr>
          <p:cNvCxnSpPr>
            <a:cxnSpLocks/>
          </p:cNvCxnSpPr>
          <p:nvPr/>
        </p:nvCxnSpPr>
        <p:spPr>
          <a:xfrm>
            <a:off x="9920986" y="4953659"/>
            <a:ext cx="115166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6FF7083-F623-055A-8F4B-E3251F992A5E}"/>
              </a:ext>
            </a:extLst>
          </p:cNvPr>
          <p:cNvCxnSpPr>
            <a:cxnSpLocks/>
          </p:cNvCxnSpPr>
          <p:nvPr/>
        </p:nvCxnSpPr>
        <p:spPr>
          <a:xfrm>
            <a:off x="4146456" y="5228663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3348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프로젝트 진행 일정 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간트차트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49C1678-5BAE-0240-82EE-4F2CFD593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745006"/>
              </p:ext>
            </p:extLst>
          </p:nvPr>
        </p:nvGraphicFramePr>
        <p:xfrm>
          <a:off x="390035" y="1508310"/>
          <a:ext cx="11112676" cy="48728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37362">
                  <a:extLst>
                    <a:ext uri="{9D8B030D-6E8A-4147-A177-3AD203B41FA5}">
                      <a16:colId xmlns:a16="http://schemas.microsoft.com/office/drawing/2014/main" val="2215673259"/>
                    </a:ext>
                  </a:extLst>
                </a:gridCol>
                <a:gridCol w="2059731">
                  <a:extLst>
                    <a:ext uri="{9D8B030D-6E8A-4147-A177-3AD203B41FA5}">
                      <a16:colId xmlns:a16="http://schemas.microsoft.com/office/drawing/2014/main" val="1946246722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569464857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751915911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657904421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3450577655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736178063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4127073281"/>
                    </a:ext>
                  </a:extLst>
                </a:gridCol>
                <a:gridCol w="1159369">
                  <a:extLst>
                    <a:ext uri="{9D8B030D-6E8A-4147-A177-3AD203B41FA5}">
                      <a16:colId xmlns:a16="http://schemas.microsoft.com/office/drawing/2014/main" val="1587712068"/>
                    </a:ext>
                  </a:extLst>
                </a:gridCol>
              </a:tblGrid>
              <a:tr h="414300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dirty="0">
                          <a:solidFill>
                            <a:srgbClr val="FFFF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</a:t>
                      </a:r>
                      <a:r>
                        <a:rPr lang="ko-KR" altLang="en-US" sz="1800" b="1" i="0" u="none" strike="noStrike" dirty="0" err="1">
                          <a:solidFill>
                            <a:srgbClr val="FFFF00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회차</a:t>
                      </a:r>
                      <a:endParaRPr lang="ko-KR" altLang="en-US" sz="1800" b="1" i="0" u="none" strike="noStrike" dirty="0">
                        <a:solidFill>
                          <a:srgbClr val="FFFF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722174"/>
                  </a:ext>
                </a:extLst>
              </a:tr>
              <a:tr h="29723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담당자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업무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9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11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12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13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14</a:t>
                      </a:r>
                      <a:r>
                        <a:rPr lang="ko-KR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E3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707725"/>
                  </a:ext>
                </a:extLst>
              </a:tr>
              <a:tr h="29723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김용혁</a:t>
                      </a:r>
                      <a:b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AWS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36153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기능 설계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977764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SQL DB 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생성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207367"/>
                  </a:ext>
                </a:extLst>
              </a:tr>
              <a:tr h="29723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김우진</a:t>
                      </a:r>
                      <a:b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</a:t>
                      </a: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편의점별 행사</a:t>
                      </a:r>
                      <a:r>
                        <a:rPr lang="en-US" altLang="ko-KR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</a:t>
                      </a:r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할인정보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388916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홈페이지 기능 구현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82867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PHP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검색 기능 구현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998987"/>
                  </a:ext>
                </a:extLst>
              </a:tr>
              <a:tr h="29723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이수환</a:t>
                      </a:r>
                      <a:b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(UI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및 총괄</a:t>
                      </a: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사용자 분석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177611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19184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HTML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765508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테스트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76712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사용성 평가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180231"/>
                  </a:ext>
                </a:extLst>
              </a:tr>
              <a:tr h="29723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최용성</a:t>
                      </a:r>
                      <a:b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</a:b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</a:t>
                      </a:r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시장 분석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9055768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PHP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 기능 구현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433114"/>
                  </a:ext>
                </a:extLst>
              </a:tr>
              <a:tr h="2972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PHP </a:t>
                      </a:r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 기능 구현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753" marR="8753" marT="875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351561"/>
                  </a:ext>
                </a:extLst>
              </a:tr>
            </a:tbl>
          </a:graphicData>
        </a:graphic>
      </p:graphicFrame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D7E5315-73D1-19AB-94E0-8A7AE306818C}"/>
              </a:ext>
            </a:extLst>
          </p:cNvPr>
          <p:cNvCxnSpPr>
            <a:cxnSpLocks/>
          </p:cNvCxnSpPr>
          <p:nvPr/>
        </p:nvCxnSpPr>
        <p:spPr>
          <a:xfrm>
            <a:off x="3376296" y="2361249"/>
            <a:ext cx="1168486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FE20376-25F7-30F2-7636-8CC993EF60F8}"/>
              </a:ext>
            </a:extLst>
          </p:cNvPr>
          <p:cNvCxnSpPr>
            <a:cxnSpLocks/>
          </p:cNvCxnSpPr>
          <p:nvPr/>
        </p:nvCxnSpPr>
        <p:spPr>
          <a:xfrm>
            <a:off x="3376296" y="3234469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A2986D7-5D22-B96B-2700-81AB381F2AF4}"/>
              </a:ext>
            </a:extLst>
          </p:cNvPr>
          <p:cNvCxnSpPr>
            <a:cxnSpLocks/>
          </p:cNvCxnSpPr>
          <p:nvPr/>
        </p:nvCxnSpPr>
        <p:spPr>
          <a:xfrm>
            <a:off x="3376296" y="5624784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C397AC3-A6D9-D895-2B0A-0CD5C337CAB3}"/>
              </a:ext>
            </a:extLst>
          </p:cNvPr>
          <p:cNvCxnSpPr>
            <a:cxnSpLocks/>
          </p:cNvCxnSpPr>
          <p:nvPr/>
        </p:nvCxnSpPr>
        <p:spPr>
          <a:xfrm>
            <a:off x="3376296" y="4135139"/>
            <a:ext cx="473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9590B06-6D53-F95A-3AC1-BA6795ED6D23}"/>
              </a:ext>
            </a:extLst>
          </p:cNvPr>
          <p:cNvCxnSpPr>
            <a:cxnSpLocks/>
          </p:cNvCxnSpPr>
          <p:nvPr/>
        </p:nvCxnSpPr>
        <p:spPr>
          <a:xfrm>
            <a:off x="4544782" y="2650343"/>
            <a:ext cx="115916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97333C6-30F9-B87D-5398-2AB8C6D14CD7}"/>
              </a:ext>
            </a:extLst>
          </p:cNvPr>
          <p:cNvCxnSpPr>
            <a:cxnSpLocks/>
          </p:cNvCxnSpPr>
          <p:nvPr/>
        </p:nvCxnSpPr>
        <p:spPr>
          <a:xfrm>
            <a:off x="4544782" y="4410863"/>
            <a:ext cx="115916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9BB650BF-45F5-C199-8CFC-DF1278FB0BD8}"/>
              </a:ext>
            </a:extLst>
          </p:cNvPr>
          <p:cNvCxnSpPr>
            <a:cxnSpLocks/>
          </p:cNvCxnSpPr>
          <p:nvPr/>
        </p:nvCxnSpPr>
        <p:spPr>
          <a:xfrm>
            <a:off x="5703944" y="2964668"/>
            <a:ext cx="114361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5DC7EAA-BAD1-4C71-F48F-E105815E8956}"/>
              </a:ext>
            </a:extLst>
          </p:cNvPr>
          <p:cNvCxnSpPr>
            <a:cxnSpLocks/>
          </p:cNvCxnSpPr>
          <p:nvPr/>
        </p:nvCxnSpPr>
        <p:spPr>
          <a:xfrm>
            <a:off x="6847558" y="3553127"/>
            <a:ext cx="1174137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EAA1DD1-A263-8716-A7EE-E5A0F3A5F937}"/>
              </a:ext>
            </a:extLst>
          </p:cNvPr>
          <p:cNvCxnSpPr>
            <a:cxnSpLocks/>
          </p:cNvCxnSpPr>
          <p:nvPr/>
        </p:nvCxnSpPr>
        <p:spPr>
          <a:xfrm>
            <a:off x="8021695" y="6228568"/>
            <a:ext cx="71596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D1D511C-BA4D-87D7-F093-D07138131267}"/>
              </a:ext>
            </a:extLst>
          </p:cNvPr>
          <p:cNvCxnSpPr>
            <a:cxnSpLocks/>
          </p:cNvCxnSpPr>
          <p:nvPr/>
        </p:nvCxnSpPr>
        <p:spPr>
          <a:xfrm>
            <a:off x="8713844" y="5895193"/>
            <a:ext cx="69635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E7A3CAF-9C51-DDAB-9467-50C42083C7CE}"/>
              </a:ext>
            </a:extLst>
          </p:cNvPr>
          <p:cNvCxnSpPr>
            <a:cxnSpLocks/>
          </p:cNvCxnSpPr>
          <p:nvPr/>
        </p:nvCxnSpPr>
        <p:spPr>
          <a:xfrm>
            <a:off x="8021695" y="3825093"/>
            <a:ext cx="1141355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B5129CF-6EE5-F76D-D01D-F72CCDE2859B}"/>
              </a:ext>
            </a:extLst>
          </p:cNvPr>
          <p:cNvCxnSpPr>
            <a:cxnSpLocks/>
          </p:cNvCxnSpPr>
          <p:nvPr/>
        </p:nvCxnSpPr>
        <p:spPr>
          <a:xfrm>
            <a:off x="9391146" y="5018893"/>
            <a:ext cx="1126098" cy="0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DCADE8F-A05A-2858-3B12-A99DB05EEA5E}"/>
              </a:ext>
            </a:extLst>
          </p:cNvPr>
          <p:cNvCxnSpPr>
            <a:cxnSpLocks/>
          </p:cNvCxnSpPr>
          <p:nvPr/>
        </p:nvCxnSpPr>
        <p:spPr>
          <a:xfrm>
            <a:off x="10517244" y="5323693"/>
            <a:ext cx="952500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366314F9-BF8A-7012-2D6C-B590C137E05C}"/>
              </a:ext>
            </a:extLst>
          </p:cNvPr>
          <p:cNvCxnSpPr>
            <a:cxnSpLocks/>
          </p:cNvCxnSpPr>
          <p:nvPr/>
        </p:nvCxnSpPr>
        <p:spPr>
          <a:xfrm>
            <a:off x="5703944" y="4740891"/>
            <a:ext cx="114361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4591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프로젝트 진행 일정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CPM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네트워크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0969EB0-7203-6EBD-0F4E-00D1FFDE2289}"/>
              </a:ext>
            </a:extLst>
          </p:cNvPr>
          <p:cNvSpPr/>
          <p:nvPr/>
        </p:nvSpPr>
        <p:spPr>
          <a:xfrm>
            <a:off x="52264" y="3129210"/>
            <a:ext cx="817983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51412DE-8FEC-EBF3-A2EE-228973B16C7D}"/>
              </a:ext>
            </a:extLst>
          </p:cNvPr>
          <p:cNvSpPr/>
          <p:nvPr/>
        </p:nvSpPr>
        <p:spPr>
          <a:xfrm>
            <a:off x="1757460" y="2042160"/>
            <a:ext cx="1116575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편의점 별 행사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할인 정보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ADEEC7C-C718-3390-2CF7-726C2A65E2B0}"/>
              </a:ext>
            </a:extLst>
          </p:cNvPr>
          <p:cNvSpPr/>
          <p:nvPr/>
        </p:nvSpPr>
        <p:spPr>
          <a:xfrm>
            <a:off x="1720382" y="2895880"/>
            <a:ext cx="1116574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시장분석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5B295B5-3A41-97BD-836F-2865778C37EB}"/>
              </a:ext>
            </a:extLst>
          </p:cNvPr>
          <p:cNvSpPr/>
          <p:nvPr/>
        </p:nvSpPr>
        <p:spPr>
          <a:xfrm>
            <a:off x="3488230" y="4095040"/>
            <a:ext cx="902719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 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</a:t>
            </a:r>
            <a:endParaRPr lang="en-US" altLang="ko-KR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설계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8EC73E5-CDB0-0185-237C-C57B47C0B413}"/>
              </a:ext>
            </a:extLst>
          </p:cNvPr>
          <p:cNvCxnSpPr>
            <a:cxnSpLocks/>
            <a:stCxn id="2" idx="6"/>
            <a:endCxn id="3" idx="2"/>
          </p:cNvCxnSpPr>
          <p:nvPr/>
        </p:nvCxnSpPr>
        <p:spPr>
          <a:xfrm flipV="1">
            <a:off x="870247" y="2341950"/>
            <a:ext cx="887213" cy="10870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F1AC5EF-0C81-5BBD-3B81-9076992DEDFF}"/>
              </a:ext>
            </a:extLst>
          </p:cNvPr>
          <p:cNvCxnSpPr>
            <a:cxnSpLocks/>
            <a:stCxn id="2" idx="6"/>
            <a:endCxn id="4" idx="2"/>
          </p:cNvCxnSpPr>
          <p:nvPr/>
        </p:nvCxnSpPr>
        <p:spPr>
          <a:xfrm flipV="1">
            <a:off x="870247" y="3195670"/>
            <a:ext cx="850135" cy="2333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CD9B9DB-12B7-3C22-4FAB-3366336D8826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2836956" y="3195670"/>
            <a:ext cx="651274" cy="1199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6FD5920-42FC-A574-C056-ADDF70FB3FE8}"/>
              </a:ext>
            </a:extLst>
          </p:cNvPr>
          <p:cNvCxnSpPr>
            <a:cxnSpLocks/>
            <a:stCxn id="3" idx="6"/>
            <a:endCxn id="5" idx="2"/>
          </p:cNvCxnSpPr>
          <p:nvPr/>
        </p:nvCxnSpPr>
        <p:spPr>
          <a:xfrm>
            <a:off x="2874035" y="2341950"/>
            <a:ext cx="614195" cy="20528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9D39F560-B795-8103-A487-6EB745054DA5}"/>
              </a:ext>
            </a:extLst>
          </p:cNvPr>
          <p:cNvSpPr/>
          <p:nvPr/>
        </p:nvSpPr>
        <p:spPr>
          <a:xfrm>
            <a:off x="1722190" y="3823146"/>
            <a:ext cx="1116574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분석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43398C2-34AE-B529-8369-2357EF3A93B6}"/>
              </a:ext>
            </a:extLst>
          </p:cNvPr>
          <p:cNvSpPr/>
          <p:nvPr/>
        </p:nvSpPr>
        <p:spPr>
          <a:xfrm>
            <a:off x="1721155" y="4675661"/>
            <a:ext cx="1116574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AWS 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설계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8594D6B-6A01-E5F4-2F8C-6F6390F8152A}"/>
              </a:ext>
            </a:extLst>
          </p:cNvPr>
          <p:cNvCxnSpPr>
            <a:cxnSpLocks/>
            <a:stCxn id="2" idx="6"/>
            <a:endCxn id="10" idx="2"/>
          </p:cNvCxnSpPr>
          <p:nvPr/>
        </p:nvCxnSpPr>
        <p:spPr>
          <a:xfrm>
            <a:off x="870247" y="3429000"/>
            <a:ext cx="851943" cy="6939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ED48BAB1-157B-1038-B6E4-3D8D15C66F11}"/>
              </a:ext>
            </a:extLst>
          </p:cNvPr>
          <p:cNvCxnSpPr>
            <a:cxnSpLocks/>
            <a:stCxn id="2" idx="6"/>
            <a:endCxn id="11" idx="2"/>
          </p:cNvCxnSpPr>
          <p:nvPr/>
        </p:nvCxnSpPr>
        <p:spPr>
          <a:xfrm>
            <a:off x="870247" y="3429000"/>
            <a:ext cx="850908" cy="1546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A720015-4F5E-9316-8544-AC4347136521}"/>
              </a:ext>
            </a:extLst>
          </p:cNvPr>
          <p:cNvCxnSpPr>
            <a:cxnSpLocks/>
            <a:stCxn id="11" idx="6"/>
            <a:endCxn id="5" idx="2"/>
          </p:cNvCxnSpPr>
          <p:nvPr/>
        </p:nvCxnSpPr>
        <p:spPr>
          <a:xfrm flipV="1">
            <a:off x="2837729" y="4394830"/>
            <a:ext cx="650501" cy="580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5D3004A-1ABF-1494-4A0D-F78E38CD414D}"/>
              </a:ext>
            </a:extLst>
          </p:cNvPr>
          <p:cNvCxnSpPr>
            <a:cxnSpLocks/>
            <a:stCxn id="10" idx="6"/>
            <a:endCxn id="5" idx="2"/>
          </p:cNvCxnSpPr>
          <p:nvPr/>
        </p:nvCxnSpPr>
        <p:spPr>
          <a:xfrm>
            <a:off x="2838764" y="4122936"/>
            <a:ext cx="649466" cy="2718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9F942D94-C01D-069A-5B07-FCEF1FD2444E}"/>
              </a:ext>
            </a:extLst>
          </p:cNvPr>
          <p:cNvSpPr/>
          <p:nvPr/>
        </p:nvSpPr>
        <p:spPr>
          <a:xfrm>
            <a:off x="3507270" y="2557668"/>
            <a:ext cx="880679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설계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5DE217E-EDCF-A3FA-184A-7BBE636C9FD4}"/>
              </a:ext>
            </a:extLst>
          </p:cNvPr>
          <p:cNvCxnSpPr>
            <a:cxnSpLocks/>
            <a:stCxn id="3" idx="6"/>
            <a:endCxn id="16" idx="2"/>
          </p:cNvCxnSpPr>
          <p:nvPr/>
        </p:nvCxnSpPr>
        <p:spPr>
          <a:xfrm>
            <a:off x="2874035" y="2341950"/>
            <a:ext cx="633235" cy="515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D71FCB3-EFB2-817B-C00A-1E4049EF2A76}"/>
              </a:ext>
            </a:extLst>
          </p:cNvPr>
          <p:cNvCxnSpPr>
            <a:cxnSpLocks/>
            <a:stCxn id="4" idx="6"/>
            <a:endCxn id="16" idx="2"/>
          </p:cNvCxnSpPr>
          <p:nvPr/>
        </p:nvCxnSpPr>
        <p:spPr>
          <a:xfrm flipV="1">
            <a:off x="2836956" y="2857458"/>
            <a:ext cx="670314" cy="3382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CEB1857-DE5F-003B-D707-826630C0F3F1}"/>
              </a:ext>
            </a:extLst>
          </p:cNvPr>
          <p:cNvCxnSpPr>
            <a:cxnSpLocks/>
            <a:stCxn id="10" idx="6"/>
            <a:endCxn id="16" idx="2"/>
          </p:cNvCxnSpPr>
          <p:nvPr/>
        </p:nvCxnSpPr>
        <p:spPr>
          <a:xfrm flipV="1">
            <a:off x="2838764" y="2857458"/>
            <a:ext cx="668506" cy="1265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5983D8F-E20E-8BCB-0807-4463A0DD887A}"/>
              </a:ext>
            </a:extLst>
          </p:cNvPr>
          <p:cNvSpPr/>
          <p:nvPr/>
        </p:nvSpPr>
        <p:spPr>
          <a:xfrm>
            <a:off x="4647197" y="2547271"/>
            <a:ext cx="903888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HTML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(UI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구현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87A8E1B-E919-F963-F9AA-74BBB404B0A7}"/>
              </a:ext>
            </a:extLst>
          </p:cNvPr>
          <p:cNvCxnSpPr>
            <a:cxnSpLocks/>
            <a:stCxn id="16" idx="6"/>
            <a:endCxn id="20" idx="2"/>
          </p:cNvCxnSpPr>
          <p:nvPr/>
        </p:nvCxnSpPr>
        <p:spPr>
          <a:xfrm flipV="1">
            <a:off x="4387949" y="2847061"/>
            <a:ext cx="259248" cy="10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A13AB83A-4190-3642-D718-A2C11C7389FD}"/>
              </a:ext>
            </a:extLst>
          </p:cNvPr>
          <p:cNvSpPr/>
          <p:nvPr/>
        </p:nvSpPr>
        <p:spPr>
          <a:xfrm>
            <a:off x="4648366" y="4096327"/>
            <a:ext cx="902719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SQL(DB 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47E949B-CD84-AD21-9008-41510BD76003}"/>
              </a:ext>
            </a:extLst>
          </p:cNvPr>
          <p:cNvCxnSpPr>
            <a:cxnSpLocks/>
            <a:stCxn id="5" idx="6"/>
            <a:endCxn id="22" idx="2"/>
          </p:cNvCxnSpPr>
          <p:nvPr/>
        </p:nvCxnSpPr>
        <p:spPr>
          <a:xfrm>
            <a:off x="4390949" y="4394830"/>
            <a:ext cx="257417" cy="12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4C2973FA-59CC-EAA1-D7B6-C664DE7540BB}"/>
              </a:ext>
            </a:extLst>
          </p:cNvPr>
          <p:cNvSpPr/>
          <p:nvPr/>
        </p:nvSpPr>
        <p:spPr>
          <a:xfrm>
            <a:off x="6674285" y="2766255"/>
            <a:ext cx="955411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 기능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F1547B3-3188-61A9-2E97-E5B050555CDF}"/>
              </a:ext>
            </a:extLst>
          </p:cNvPr>
          <p:cNvSpPr/>
          <p:nvPr/>
        </p:nvSpPr>
        <p:spPr>
          <a:xfrm>
            <a:off x="8986179" y="3245445"/>
            <a:ext cx="1162611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시스템 테스트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8D41DD3-15C1-C7B8-C1F5-5D3DD1C2BE71}"/>
              </a:ext>
            </a:extLst>
          </p:cNvPr>
          <p:cNvSpPr/>
          <p:nvPr/>
        </p:nvSpPr>
        <p:spPr>
          <a:xfrm>
            <a:off x="10375704" y="3254243"/>
            <a:ext cx="1162611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평가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431376E-D1CA-2D7F-7A61-928D8174824E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>
            <a:off x="10148790" y="3545235"/>
            <a:ext cx="226914" cy="87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802146D-017B-C2CB-5AC3-DAB0235FA958}"/>
              </a:ext>
            </a:extLst>
          </p:cNvPr>
          <p:cNvSpPr txBox="1"/>
          <p:nvPr/>
        </p:nvSpPr>
        <p:spPr>
          <a:xfrm>
            <a:off x="1757460" y="1771668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27D7BE-EB5E-AF01-A4F8-23D91BFCB0FF}"/>
              </a:ext>
            </a:extLst>
          </p:cNvPr>
          <p:cNvSpPr txBox="1"/>
          <p:nvPr/>
        </p:nvSpPr>
        <p:spPr>
          <a:xfrm>
            <a:off x="1723999" y="2654450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3FB214-65FA-4993-85DC-BBFE7B74EA55}"/>
              </a:ext>
            </a:extLst>
          </p:cNvPr>
          <p:cNvSpPr txBox="1"/>
          <p:nvPr/>
        </p:nvSpPr>
        <p:spPr>
          <a:xfrm>
            <a:off x="1729410" y="3554033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403E98-0258-DBF1-565F-D7A02C027C04}"/>
              </a:ext>
            </a:extLst>
          </p:cNvPr>
          <p:cNvSpPr txBox="1"/>
          <p:nvPr/>
        </p:nvSpPr>
        <p:spPr>
          <a:xfrm>
            <a:off x="1773864" y="4400159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FD2E1B-A41D-5AE3-92E3-E46409FFE91B}"/>
              </a:ext>
            </a:extLst>
          </p:cNvPr>
          <p:cNvSpPr txBox="1"/>
          <p:nvPr/>
        </p:nvSpPr>
        <p:spPr>
          <a:xfrm>
            <a:off x="3381302" y="2274196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73BC25-4EAF-50C5-F2FF-5AC55D78DC76}"/>
              </a:ext>
            </a:extLst>
          </p:cNvPr>
          <p:cNvSpPr txBox="1"/>
          <p:nvPr/>
        </p:nvSpPr>
        <p:spPr>
          <a:xfrm>
            <a:off x="3488229" y="3806646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BFA594-7D05-5E8D-5E89-B2F40BF90D08}"/>
              </a:ext>
            </a:extLst>
          </p:cNvPr>
          <p:cNvSpPr txBox="1"/>
          <p:nvPr/>
        </p:nvSpPr>
        <p:spPr>
          <a:xfrm>
            <a:off x="4544496" y="3803387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974A6D0-50A6-9F80-6D03-CBDEDEFFC12A}"/>
              </a:ext>
            </a:extLst>
          </p:cNvPr>
          <p:cNvSpPr txBox="1"/>
          <p:nvPr/>
        </p:nvSpPr>
        <p:spPr>
          <a:xfrm>
            <a:off x="4718197" y="2270272"/>
            <a:ext cx="7618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230C49-0AE7-4983-F815-FB3833A3EBEE}"/>
              </a:ext>
            </a:extLst>
          </p:cNvPr>
          <p:cNvSpPr txBox="1"/>
          <p:nvPr/>
        </p:nvSpPr>
        <p:spPr>
          <a:xfrm>
            <a:off x="7488998" y="3495248"/>
            <a:ext cx="475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05A2EC-691B-CF46-CBEB-BA216C894522}"/>
              </a:ext>
            </a:extLst>
          </p:cNvPr>
          <p:cNvSpPr txBox="1"/>
          <p:nvPr/>
        </p:nvSpPr>
        <p:spPr>
          <a:xfrm>
            <a:off x="9265163" y="2944265"/>
            <a:ext cx="604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18B866-F7A8-84A2-97C8-5B12C656773A}"/>
              </a:ext>
            </a:extLst>
          </p:cNvPr>
          <p:cNvSpPr txBox="1"/>
          <p:nvPr/>
        </p:nvSpPr>
        <p:spPr>
          <a:xfrm>
            <a:off x="10398721" y="2947134"/>
            <a:ext cx="1116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4F904A-82EF-37EB-3004-DA78AB690307}"/>
              </a:ext>
            </a:extLst>
          </p:cNvPr>
          <p:cNvSpPr txBox="1"/>
          <p:nvPr/>
        </p:nvSpPr>
        <p:spPr>
          <a:xfrm>
            <a:off x="461255" y="5870404"/>
            <a:ext cx="113149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S-&gt;AWS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설계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-&gt;DB 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기능 설계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-&gt;SQL(DB 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생성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)-&gt;PHP(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홈페이지 기능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)-&gt; PHP(</a:t>
            </a:r>
            <a:r>
              <a:rPr lang="ko-KR" altLang="en-US" sz="1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기능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)-&gt; 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시스템 테스트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</a:t>
            </a:r>
            <a:r>
              <a:rPr lang="ko-KR" altLang="en-US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사용성 평가 </a:t>
            </a:r>
            <a:r>
              <a:rPr lang="en-US" altLang="ko-KR" sz="1200" i="0" dirty="0"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 </a:t>
            </a:r>
            <a:r>
              <a:rPr lang="en-US" altLang="ko-KR" sz="1200" i="0" dirty="0">
                <a:solidFill>
                  <a:srgbClr val="C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49</a:t>
            </a:r>
            <a:r>
              <a:rPr lang="ko-KR" altLang="en-US" sz="1200" i="0" dirty="0">
                <a:solidFill>
                  <a:srgbClr val="C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  <a:endParaRPr lang="ko-KR" altLang="en-US" sz="1200" dirty="0"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0ED36E-2E22-F39B-79C6-B29952F9F0EA}"/>
              </a:ext>
            </a:extLst>
          </p:cNvPr>
          <p:cNvSpPr txBox="1"/>
          <p:nvPr/>
        </p:nvSpPr>
        <p:spPr>
          <a:xfrm>
            <a:off x="457077" y="6061064"/>
            <a:ext cx="113149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7                          7                       7                           7                             8                            7                    6</a:t>
            </a:r>
            <a:endParaRPr lang="ko-KR" altLang="en-US" sz="1200" dirty="0">
              <a:solidFill>
                <a:srgbClr val="C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B9918D8-E4D7-28D2-14C6-02386FF290C7}"/>
              </a:ext>
            </a:extLst>
          </p:cNvPr>
          <p:cNvSpPr/>
          <p:nvPr/>
        </p:nvSpPr>
        <p:spPr>
          <a:xfrm>
            <a:off x="5610792" y="3257028"/>
            <a:ext cx="970415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홈페이지 기능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FB38C573-0AC8-93D4-F248-1DBD387F38BA}"/>
              </a:ext>
            </a:extLst>
          </p:cNvPr>
          <p:cNvCxnSpPr>
            <a:cxnSpLocks/>
            <a:stCxn id="22" idx="6"/>
            <a:endCxn id="41" idx="3"/>
          </p:cNvCxnSpPr>
          <p:nvPr/>
        </p:nvCxnSpPr>
        <p:spPr>
          <a:xfrm flipV="1">
            <a:off x="5551085" y="3768802"/>
            <a:ext cx="201821" cy="6273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>
            <a:extLst>
              <a:ext uri="{FF2B5EF4-FFF2-40B4-BE49-F238E27FC236}">
                <a16:creationId xmlns:a16="http://schemas.microsoft.com/office/drawing/2014/main" id="{1E975704-6A2D-2964-4C54-468DB519D48C}"/>
              </a:ext>
            </a:extLst>
          </p:cNvPr>
          <p:cNvSpPr/>
          <p:nvPr/>
        </p:nvSpPr>
        <p:spPr>
          <a:xfrm>
            <a:off x="7864888" y="2766287"/>
            <a:ext cx="955411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상품 기능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C24795B-3FFA-7245-630B-25B0E398C2FB}"/>
              </a:ext>
            </a:extLst>
          </p:cNvPr>
          <p:cNvSpPr/>
          <p:nvPr/>
        </p:nvSpPr>
        <p:spPr>
          <a:xfrm>
            <a:off x="7262084" y="3819588"/>
            <a:ext cx="970415" cy="5995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 기능</a:t>
            </a:r>
            <a:r>
              <a:rPr lang="en-US" altLang="ko-KR" sz="10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10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27790797-6F35-EB11-760B-ACF77136EB8A}"/>
              </a:ext>
            </a:extLst>
          </p:cNvPr>
          <p:cNvCxnSpPr>
            <a:cxnSpLocks/>
            <a:stCxn id="24" idx="6"/>
            <a:endCxn id="43" idx="2"/>
          </p:cNvCxnSpPr>
          <p:nvPr/>
        </p:nvCxnSpPr>
        <p:spPr>
          <a:xfrm>
            <a:off x="7629696" y="3066045"/>
            <a:ext cx="235192" cy="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B2123ED-EF25-5525-72C7-114A4F1A6ACB}"/>
              </a:ext>
            </a:extLst>
          </p:cNvPr>
          <p:cNvCxnSpPr>
            <a:cxnSpLocks/>
            <a:stCxn id="41" idx="5"/>
            <a:endCxn id="44" idx="2"/>
          </p:cNvCxnSpPr>
          <p:nvPr/>
        </p:nvCxnSpPr>
        <p:spPr>
          <a:xfrm>
            <a:off x="6439093" y="3768802"/>
            <a:ext cx="822991" cy="3505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AABAA3A-2272-374B-ED16-74ADB5C6865C}"/>
              </a:ext>
            </a:extLst>
          </p:cNvPr>
          <p:cNvCxnSpPr>
            <a:cxnSpLocks/>
            <a:stCxn id="43" idx="6"/>
            <a:endCxn id="25" idx="1"/>
          </p:cNvCxnSpPr>
          <p:nvPr/>
        </p:nvCxnSpPr>
        <p:spPr>
          <a:xfrm>
            <a:off x="8820299" y="3066077"/>
            <a:ext cx="336140" cy="267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3A818294-8751-930A-A033-FD8BCC61CD22}"/>
              </a:ext>
            </a:extLst>
          </p:cNvPr>
          <p:cNvCxnSpPr>
            <a:cxnSpLocks/>
            <a:stCxn id="41" idx="7"/>
            <a:endCxn id="24" idx="2"/>
          </p:cNvCxnSpPr>
          <p:nvPr/>
        </p:nvCxnSpPr>
        <p:spPr>
          <a:xfrm flipV="1">
            <a:off x="6439093" y="3066045"/>
            <a:ext cx="235192" cy="2787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64586AA7-617D-1AED-F726-8232C15CE6A7}"/>
              </a:ext>
            </a:extLst>
          </p:cNvPr>
          <p:cNvCxnSpPr>
            <a:cxnSpLocks/>
            <a:stCxn id="44" idx="6"/>
            <a:endCxn id="25" idx="3"/>
          </p:cNvCxnSpPr>
          <p:nvPr/>
        </p:nvCxnSpPr>
        <p:spPr>
          <a:xfrm flipV="1">
            <a:off x="8232499" y="3757219"/>
            <a:ext cx="923940" cy="362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C6691A4-1EAE-421E-AAB3-36E93AD3BAB2}"/>
              </a:ext>
            </a:extLst>
          </p:cNvPr>
          <p:cNvCxnSpPr>
            <a:cxnSpLocks/>
            <a:stCxn id="20" idx="6"/>
            <a:endCxn id="41" idx="1"/>
          </p:cNvCxnSpPr>
          <p:nvPr/>
        </p:nvCxnSpPr>
        <p:spPr>
          <a:xfrm>
            <a:off x="5551085" y="2847061"/>
            <a:ext cx="201821" cy="4977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3B575B73-B38C-4CEF-ABE8-272416B9EDA0}"/>
              </a:ext>
            </a:extLst>
          </p:cNvPr>
          <p:cNvSpPr txBox="1"/>
          <p:nvPr/>
        </p:nvSpPr>
        <p:spPr>
          <a:xfrm>
            <a:off x="8040272" y="2459692"/>
            <a:ext cx="604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CCDF905-40D2-AD7A-E7CB-4B1CF6837CD6}"/>
              </a:ext>
            </a:extLst>
          </p:cNvPr>
          <p:cNvSpPr txBox="1"/>
          <p:nvPr/>
        </p:nvSpPr>
        <p:spPr>
          <a:xfrm>
            <a:off x="6838062" y="2460922"/>
            <a:ext cx="604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F43DCA7-7E4C-F233-8DBB-A6892E469C6F}"/>
              </a:ext>
            </a:extLst>
          </p:cNvPr>
          <p:cNvSpPr txBox="1"/>
          <p:nvPr/>
        </p:nvSpPr>
        <p:spPr>
          <a:xfrm>
            <a:off x="5806100" y="2948739"/>
            <a:ext cx="604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7360977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결론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71440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0669CF-ECFF-E5B2-D5EB-D75F1BCCE8F8}"/>
              </a:ext>
            </a:extLst>
          </p:cNvPr>
          <p:cNvSpPr txBox="1">
            <a:spLocks/>
          </p:cNvSpPr>
          <p:nvPr/>
        </p:nvSpPr>
        <p:spPr>
          <a:xfrm>
            <a:off x="893242" y="1459173"/>
            <a:ext cx="10405516" cy="4968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총평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의도한 설계대로 구현 완성함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4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개선점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부분이 아쉬웠음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 후 서비스 런칭 시 웹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크롤링을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통한 편의점 실시간 최신 행사 정보를 받아 올 수 있도록 개선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6283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 err="1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펴늬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AEEE4561-E2EC-CD00-138D-2EE3DC2E5730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7" name="제목 1">
            <a:extLst>
              <a:ext uri="{FF2B5EF4-FFF2-40B4-BE49-F238E27FC236}">
                <a16:creationId xmlns:a16="http://schemas.microsoft.com/office/drawing/2014/main" id="{FB4359DF-6453-0B14-8722-C61B2F006367}"/>
              </a:ext>
            </a:extLst>
          </p:cNvPr>
          <p:cNvSpPr txBox="1">
            <a:spLocks/>
          </p:cNvSpPr>
          <p:nvPr/>
        </p:nvSpPr>
        <p:spPr>
          <a:xfrm>
            <a:off x="7922055" y="6285490"/>
            <a:ext cx="1752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Search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87B39AF4-0D6A-E02F-26D0-9D3950CA1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59" t="9953" r="23706" b="14554"/>
          <a:stretch/>
        </p:blipFill>
        <p:spPr>
          <a:xfrm>
            <a:off x="430568" y="1331242"/>
            <a:ext cx="4981691" cy="46524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7F95F6CF-C6AE-74B5-40DA-563886B3C7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83" t="10141" r="23965" b="4716"/>
          <a:stretch/>
        </p:blipFill>
        <p:spPr>
          <a:xfrm>
            <a:off x="6436784" y="1271769"/>
            <a:ext cx="4723142" cy="49477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964804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</a:t>
            </a:r>
            <a:r>
              <a:rPr lang="en-US" altLang="ko-KR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4400" b="1" kern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참고자료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0404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66E30-891A-F5F7-5731-295CAFDAB2B3}"/>
              </a:ext>
            </a:extLst>
          </p:cNvPr>
          <p:cNvSpPr txBox="1"/>
          <p:nvPr/>
        </p:nvSpPr>
        <p:spPr>
          <a:xfrm>
            <a:off x="2840802" y="2927855"/>
            <a:ext cx="612457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2"/>
              </a:rPr>
              <a:t>https://pyony.com/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 err="1"/>
              <a:t>펴늬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>
                <a:hlinkClick r:id="rId3"/>
              </a:rPr>
              <a:t>http://mycvs.co.kr/w/</a:t>
            </a:r>
            <a:r>
              <a:rPr lang="ko-KR" altLang="en-US" dirty="0"/>
              <a:t> </a:t>
            </a:r>
            <a:r>
              <a:rPr lang="en-US" altLang="ko-KR" dirty="0"/>
              <a:t>- My CVS</a:t>
            </a:r>
          </a:p>
          <a:p>
            <a:endParaRPr lang="ko-KR" altLang="en-US" dirty="0"/>
          </a:p>
          <a:p>
            <a:r>
              <a:rPr lang="ko-KR" altLang="en-US" dirty="0">
                <a:hlinkClick r:id="rId4"/>
              </a:rPr>
              <a:t>https://www.rankingdak.com/?NaPm=ct%3Dlifiss83%7Cci%3Dcheckout%7Ctr%3Dds%7Ctrx%3Dnull%7Chk%3D82e162db7728a46891ea6dc1b71e53ab06966eac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 err="1"/>
              <a:t>랭킹닭컴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2659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 err="1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펴늬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56B7E64-5FFA-BE68-C0A0-A053BB80D6F3}"/>
              </a:ext>
            </a:extLst>
          </p:cNvPr>
          <p:cNvSpPr txBox="1">
            <a:spLocks/>
          </p:cNvSpPr>
          <p:nvPr/>
        </p:nvSpPr>
        <p:spPr>
          <a:xfrm>
            <a:off x="1442160" y="1707014"/>
            <a:ext cx="2101031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Rader Chart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72AB247-E6E8-B65C-AB28-543A76F8A849}"/>
              </a:ext>
            </a:extLst>
          </p:cNvPr>
          <p:cNvSpPr/>
          <p:nvPr/>
        </p:nvSpPr>
        <p:spPr>
          <a:xfrm>
            <a:off x="1116314" y="2725309"/>
            <a:ext cx="2752725" cy="2752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598E5D5-4CBE-44F5-D4CE-1C14AAC00996}"/>
              </a:ext>
            </a:extLst>
          </p:cNvPr>
          <p:cNvSpPr/>
          <p:nvPr/>
        </p:nvSpPr>
        <p:spPr>
          <a:xfrm rot="2700000">
            <a:off x="2148746" y="3692060"/>
            <a:ext cx="776879" cy="77687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8572CE-6222-5885-E33A-231B2C0AD722}"/>
              </a:ext>
            </a:extLst>
          </p:cNvPr>
          <p:cNvSpPr/>
          <p:nvPr/>
        </p:nvSpPr>
        <p:spPr>
          <a:xfrm rot="2700000">
            <a:off x="1904061" y="3447373"/>
            <a:ext cx="1266254" cy="126625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C43127-3385-0BD3-18C1-89861E6E8840}"/>
              </a:ext>
            </a:extLst>
          </p:cNvPr>
          <p:cNvSpPr/>
          <p:nvPr/>
        </p:nvSpPr>
        <p:spPr>
          <a:xfrm rot="2700000">
            <a:off x="1689956" y="3233273"/>
            <a:ext cx="1694455" cy="169445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6735463E-7E2C-E696-4A40-559DF54613C1}"/>
              </a:ext>
            </a:extLst>
          </p:cNvPr>
          <p:cNvSpPr txBox="1">
            <a:spLocks/>
          </p:cNvSpPr>
          <p:nvPr/>
        </p:nvSpPr>
        <p:spPr>
          <a:xfrm>
            <a:off x="1529016" y="2417693"/>
            <a:ext cx="1927320" cy="307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Interface / Navigation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1663B9C0-38C8-D2FB-2F5A-577B6657E9C8}"/>
              </a:ext>
            </a:extLst>
          </p:cNvPr>
          <p:cNvSpPr txBox="1">
            <a:spLocks/>
          </p:cNvSpPr>
          <p:nvPr/>
        </p:nvSpPr>
        <p:spPr>
          <a:xfrm>
            <a:off x="3869039" y="3898063"/>
            <a:ext cx="931952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Brending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DE0A9806-9F36-A527-C48A-059666E18D0F}"/>
              </a:ext>
            </a:extLst>
          </p:cNvPr>
          <p:cNvSpPr txBox="1">
            <a:spLocks/>
          </p:cNvSpPr>
          <p:nvPr/>
        </p:nvSpPr>
        <p:spPr>
          <a:xfrm>
            <a:off x="268181" y="3876891"/>
            <a:ext cx="851880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Graphic</a:t>
            </a:r>
          </a:p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Design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4B7FAC2E-006F-06D7-5F3B-BE48B8A57A37}"/>
              </a:ext>
            </a:extLst>
          </p:cNvPr>
          <p:cNvSpPr txBox="1">
            <a:spLocks/>
          </p:cNvSpPr>
          <p:nvPr/>
        </p:nvSpPr>
        <p:spPr>
          <a:xfrm>
            <a:off x="1728307" y="5470737"/>
            <a:ext cx="1617752" cy="2847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 / Service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7FE16F7-22EB-4D82-15B9-0832217AE50E}"/>
              </a:ext>
            </a:extLst>
          </p:cNvPr>
          <p:cNvCxnSpPr>
            <a:cxnSpLocks/>
          </p:cNvCxnSpPr>
          <p:nvPr/>
        </p:nvCxnSpPr>
        <p:spPr>
          <a:xfrm>
            <a:off x="2537183" y="2932083"/>
            <a:ext cx="511603" cy="11360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0CA54F6-36E4-A53B-835B-E889B04F4E27}"/>
              </a:ext>
            </a:extLst>
          </p:cNvPr>
          <p:cNvCxnSpPr>
            <a:cxnSpLocks/>
          </p:cNvCxnSpPr>
          <p:nvPr/>
        </p:nvCxnSpPr>
        <p:spPr>
          <a:xfrm flipV="1">
            <a:off x="2537183" y="4068165"/>
            <a:ext cx="511603" cy="7707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1E38B639-AC54-3A99-4F46-46CB49266EF3}"/>
              </a:ext>
            </a:extLst>
          </p:cNvPr>
          <p:cNvCxnSpPr>
            <a:cxnSpLocks/>
          </p:cNvCxnSpPr>
          <p:nvPr/>
        </p:nvCxnSpPr>
        <p:spPr>
          <a:xfrm>
            <a:off x="1728307" y="4080499"/>
            <a:ext cx="808876" cy="758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E5FD96E-F4C2-1122-9AAD-7E8699CF1B8C}"/>
              </a:ext>
            </a:extLst>
          </p:cNvPr>
          <p:cNvCxnSpPr>
            <a:cxnSpLocks/>
          </p:cNvCxnSpPr>
          <p:nvPr/>
        </p:nvCxnSpPr>
        <p:spPr>
          <a:xfrm flipV="1">
            <a:off x="1728307" y="2932083"/>
            <a:ext cx="808876" cy="1148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표 13">
            <a:extLst>
              <a:ext uri="{FF2B5EF4-FFF2-40B4-BE49-F238E27FC236}">
                <a16:creationId xmlns:a16="http://schemas.microsoft.com/office/drawing/2014/main" id="{B4928924-277F-36E3-9294-DF42FF9D5C13}"/>
              </a:ext>
            </a:extLst>
          </p:cNvPr>
          <p:cNvGraphicFramePr>
            <a:graphicFrameLocks/>
          </p:cNvGraphicFramePr>
          <p:nvPr/>
        </p:nvGraphicFramePr>
        <p:xfrm>
          <a:off x="5635312" y="1271769"/>
          <a:ext cx="5867399" cy="530704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66190">
                  <a:extLst>
                    <a:ext uri="{9D8B030D-6E8A-4147-A177-3AD203B41FA5}">
                      <a16:colId xmlns:a16="http://schemas.microsoft.com/office/drawing/2014/main" val="2784096170"/>
                    </a:ext>
                  </a:extLst>
                </a:gridCol>
                <a:gridCol w="2368827">
                  <a:extLst>
                    <a:ext uri="{9D8B030D-6E8A-4147-A177-3AD203B41FA5}">
                      <a16:colId xmlns:a16="http://schemas.microsoft.com/office/drawing/2014/main" val="600442851"/>
                    </a:ext>
                  </a:extLst>
                </a:gridCol>
                <a:gridCol w="2332382">
                  <a:extLst>
                    <a:ext uri="{9D8B030D-6E8A-4147-A177-3AD203B41FA5}">
                      <a16:colId xmlns:a16="http://schemas.microsoft.com/office/drawing/2014/main" val="2368591511"/>
                    </a:ext>
                  </a:extLst>
                </a:gridCol>
              </a:tblGrid>
              <a:tr h="386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분석대상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Strong Point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Weak Point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221232"/>
                  </a:ext>
                </a:extLst>
              </a:tr>
              <a:tr h="10207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Brending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전국에　있는　편의점에　최신　행사정보를　제공한다．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편의점의　행사정보를　제외한　다른　정보를　제공하지　않는다．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294925"/>
                  </a:ext>
                </a:extLst>
              </a:tr>
              <a:tr h="1433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Contents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Service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새로운　행사상품의　대한　정보를　알려주며　그　행사에　과거　행사　정보까지　제공한다．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인기　검색어　기능이　있어　사용자들이　어떤　상품을　많이　찾는지　알려준다．　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사용자가　홈페이지에　대응할　수　있는　고객센터와　같은　수단이　없다．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타　사이트와　다르게　행사　정보　만을　제공하여　사이트의　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Depth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가　얇다．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328737"/>
                  </a:ext>
                </a:extLst>
              </a:tr>
              <a:tr h="1445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Interface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Navigation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제품　바로보기와　카테고리가　정리되어　있어　사용자가　손쉽게　행사　정보를　파악할　수　있다．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광고가　적어　사용자에게　정보를　효과적으로　전달한다．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행사　정보 외에　소비자에게　제공하는　기능이　거의　없어　사이트　전체적으로　빈　부분이　많다．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798165"/>
                  </a:ext>
                </a:extLst>
              </a:tr>
              <a:tr h="10207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Graphic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Design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상품의　대한　사진　이미지가　사용자가　알아보기　쉽게　정돈되어　있다．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ko-KR" altLang="en-US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전체적으로　빈　부분이　많고　사이트의　특색이　부족하다．　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094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325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(My CVS)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299113" y="6137317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F64ADC15-50E6-B946-CAE6-C7583023AFB1}"/>
              </a:ext>
            </a:extLst>
          </p:cNvPr>
          <p:cNvSpPr txBox="1">
            <a:spLocks/>
          </p:cNvSpPr>
          <p:nvPr/>
        </p:nvSpPr>
        <p:spPr>
          <a:xfrm>
            <a:off x="7922055" y="6185202"/>
            <a:ext cx="1752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Search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AD0268E-B6D6-1592-2157-A6BEBDCE3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547" y="1549820"/>
            <a:ext cx="4329731" cy="44266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310A53E-F19C-E1C7-3D98-40C8078DA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839" y="1454048"/>
            <a:ext cx="4701032" cy="46181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16055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(My CVS)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56B7E64-5FFA-BE68-C0A0-A053BB80D6F3}"/>
              </a:ext>
            </a:extLst>
          </p:cNvPr>
          <p:cNvSpPr txBox="1">
            <a:spLocks/>
          </p:cNvSpPr>
          <p:nvPr/>
        </p:nvSpPr>
        <p:spPr>
          <a:xfrm>
            <a:off x="1442160" y="1707014"/>
            <a:ext cx="2101031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Rader Chart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72AB247-E6E8-B65C-AB28-543A76F8A849}"/>
              </a:ext>
            </a:extLst>
          </p:cNvPr>
          <p:cNvSpPr/>
          <p:nvPr/>
        </p:nvSpPr>
        <p:spPr>
          <a:xfrm>
            <a:off x="1116314" y="2725309"/>
            <a:ext cx="2752725" cy="2752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598E5D5-4CBE-44F5-D4CE-1C14AAC00996}"/>
              </a:ext>
            </a:extLst>
          </p:cNvPr>
          <p:cNvSpPr/>
          <p:nvPr/>
        </p:nvSpPr>
        <p:spPr>
          <a:xfrm rot="2700000">
            <a:off x="2148746" y="3692060"/>
            <a:ext cx="776879" cy="77687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8572CE-6222-5885-E33A-231B2C0AD722}"/>
              </a:ext>
            </a:extLst>
          </p:cNvPr>
          <p:cNvSpPr/>
          <p:nvPr/>
        </p:nvSpPr>
        <p:spPr>
          <a:xfrm rot="2700000">
            <a:off x="1904061" y="3447373"/>
            <a:ext cx="1266254" cy="126625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3C43127-3385-0BD3-18C1-89861E6E8840}"/>
              </a:ext>
            </a:extLst>
          </p:cNvPr>
          <p:cNvSpPr/>
          <p:nvPr/>
        </p:nvSpPr>
        <p:spPr>
          <a:xfrm rot="2700000">
            <a:off x="1689956" y="3233273"/>
            <a:ext cx="1694455" cy="169445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6735463E-7E2C-E696-4A40-559DF54613C1}"/>
              </a:ext>
            </a:extLst>
          </p:cNvPr>
          <p:cNvSpPr txBox="1">
            <a:spLocks/>
          </p:cNvSpPr>
          <p:nvPr/>
        </p:nvSpPr>
        <p:spPr>
          <a:xfrm>
            <a:off x="1529016" y="2417693"/>
            <a:ext cx="1927320" cy="307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Interface / Navigation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1663B9C0-38C8-D2FB-2F5A-577B6657E9C8}"/>
              </a:ext>
            </a:extLst>
          </p:cNvPr>
          <p:cNvSpPr txBox="1">
            <a:spLocks/>
          </p:cNvSpPr>
          <p:nvPr/>
        </p:nvSpPr>
        <p:spPr>
          <a:xfrm>
            <a:off x="3869039" y="3898063"/>
            <a:ext cx="931952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Brending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DE0A9806-9F36-A527-C48A-059666E18D0F}"/>
              </a:ext>
            </a:extLst>
          </p:cNvPr>
          <p:cNvSpPr txBox="1">
            <a:spLocks/>
          </p:cNvSpPr>
          <p:nvPr/>
        </p:nvSpPr>
        <p:spPr>
          <a:xfrm>
            <a:off x="268181" y="3876891"/>
            <a:ext cx="851880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Graphic</a:t>
            </a:r>
          </a:p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Design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4B7FAC2E-006F-06D7-5F3B-BE48B8A57A37}"/>
              </a:ext>
            </a:extLst>
          </p:cNvPr>
          <p:cNvSpPr txBox="1">
            <a:spLocks/>
          </p:cNvSpPr>
          <p:nvPr/>
        </p:nvSpPr>
        <p:spPr>
          <a:xfrm>
            <a:off x="1728307" y="5470737"/>
            <a:ext cx="1617752" cy="2847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 / Service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7FE16F7-22EB-4D82-15B9-0832217AE50E}"/>
              </a:ext>
            </a:extLst>
          </p:cNvPr>
          <p:cNvCxnSpPr>
            <a:cxnSpLocks/>
          </p:cNvCxnSpPr>
          <p:nvPr/>
        </p:nvCxnSpPr>
        <p:spPr>
          <a:xfrm>
            <a:off x="2537183" y="2932083"/>
            <a:ext cx="511603" cy="11360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0CA54F6-36E4-A53B-835B-E889B04F4E27}"/>
              </a:ext>
            </a:extLst>
          </p:cNvPr>
          <p:cNvCxnSpPr>
            <a:cxnSpLocks/>
          </p:cNvCxnSpPr>
          <p:nvPr/>
        </p:nvCxnSpPr>
        <p:spPr>
          <a:xfrm flipV="1">
            <a:off x="2537183" y="4068165"/>
            <a:ext cx="511603" cy="7707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1E38B639-AC54-3A99-4F46-46CB49266EF3}"/>
              </a:ext>
            </a:extLst>
          </p:cNvPr>
          <p:cNvCxnSpPr>
            <a:cxnSpLocks/>
          </p:cNvCxnSpPr>
          <p:nvPr/>
        </p:nvCxnSpPr>
        <p:spPr>
          <a:xfrm>
            <a:off x="1728307" y="4080499"/>
            <a:ext cx="808876" cy="758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E5FD96E-F4C2-1122-9AAD-7E8699CF1B8C}"/>
              </a:ext>
            </a:extLst>
          </p:cNvPr>
          <p:cNvCxnSpPr>
            <a:cxnSpLocks/>
          </p:cNvCxnSpPr>
          <p:nvPr/>
        </p:nvCxnSpPr>
        <p:spPr>
          <a:xfrm flipV="1">
            <a:off x="1728307" y="2932083"/>
            <a:ext cx="808876" cy="1148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표 13">
            <a:extLst>
              <a:ext uri="{FF2B5EF4-FFF2-40B4-BE49-F238E27FC236}">
                <a16:creationId xmlns:a16="http://schemas.microsoft.com/office/drawing/2014/main" id="{B4928924-277F-36E3-9294-DF42FF9D5C13}"/>
              </a:ext>
            </a:extLst>
          </p:cNvPr>
          <p:cNvGraphicFramePr>
            <a:graphicFrameLocks/>
          </p:cNvGraphicFramePr>
          <p:nvPr/>
        </p:nvGraphicFramePr>
        <p:xfrm>
          <a:off x="5635312" y="1271769"/>
          <a:ext cx="5867399" cy="530704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66190">
                  <a:extLst>
                    <a:ext uri="{9D8B030D-6E8A-4147-A177-3AD203B41FA5}">
                      <a16:colId xmlns:a16="http://schemas.microsoft.com/office/drawing/2014/main" val="2784096170"/>
                    </a:ext>
                  </a:extLst>
                </a:gridCol>
                <a:gridCol w="2368827">
                  <a:extLst>
                    <a:ext uri="{9D8B030D-6E8A-4147-A177-3AD203B41FA5}">
                      <a16:colId xmlns:a16="http://schemas.microsoft.com/office/drawing/2014/main" val="600442851"/>
                    </a:ext>
                  </a:extLst>
                </a:gridCol>
                <a:gridCol w="2332382">
                  <a:extLst>
                    <a:ext uri="{9D8B030D-6E8A-4147-A177-3AD203B41FA5}">
                      <a16:colId xmlns:a16="http://schemas.microsoft.com/office/drawing/2014/main" val="2368591511"/>
                    </a:ext>
                  </a:extLst>
                </a:gridCol>
              </a:tblGrid>
              <a:tr h="386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분석대상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Strong Point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Weak Point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221232"/>
                  </a:ext>
                </a:extLst>
              </a:tr>
              <a:tr h="10207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Brending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전국에　있는　편의점에　최신　행사정보를　제공한다．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편의점의　행사정보를　제외한　다른　정보를　제공하지　않는다．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294925"/>
                  </a:ext>
                </a:extLst>
              </a:tr>
              <a:tr h="1433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Contents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Service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새로운　행사상품의　대한　정보를　알려주며　그　행사에　과거　행사　정보까지　제공한다．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인기　검색어　기능이　있어　사용자들이　어떤　상품을　많이　찾는지　알려준다．　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사용자가　홈페이지에　대응할　수　있는　고객센터와　같은　수단이　없다．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타　사이트와　다르게　행사　정보　만을　제공하여　사이트의　</a:t>
                      </a:r>
                      <a:r>
                        <a:rPr lang="en-US" altLang="ko-KR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Depth</a:t>
                      </a: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가　얇다．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328737"/>
                  </a:ext>
                </a:extLst>
              </a:tr>
              <a:tr h="1445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Interface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Navigation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제품　바로보기와　카테고리가　정리되어　있어　사용자가　손쉽게　행사　정보를　파악할　수　있다．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광고가　적어　사용자에게　정보를　효과적으로　전달한다．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행사　정보 외에　소비자에게　제공하는　기능이　거의　없어　사이트　전체적으로　빈　부분이　많다．</a:t>
                      </a: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798165"/>
                  </a:ext>
                </a:extLst>
              </a:tr>
              <a:tr h="10207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Graphic</a:t>
                      </a:r>
                    </a:p>
                    <a:p>
                      <a:pPr algn="ctr" latinLnBrk="1"/>
                      <a:r>
                        <a:rPr lang="en-US" altLang="ko-KR" sz="17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Design</a:t>
                      </a:r>
                      <a:endParaRPr lang="ko-KR" altLang="en-US" sz="17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상품의　대한　사진　이미지가　사용자가　알아보기　쉽게　정돈되어　있다．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ko-KR" altLang="en-US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dk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전체적으로　빈　부분이　많고　사이트의　특색이　부족하다．　</a:t>
                      </a:r>
                      <a:endParaRPr lang="en-US" altLang="ko-KR" sz="1100" kern="1200" dirty="0">
                        <a:solidFill>
                          <a:schemeClr val="dk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 marL="84938" marR="84938" marT="42469" marB="4246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094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103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 err="1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랭킹닭컴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B873E569-FEAE-3D3C-235C-4A69E835D598}"/>
              </a:ext>
            </a:extLst>
          </p:cNvPr>
          <p:cNvSpPr txBox="1">
            <a:spLocks/>
          </p:cNvSpPr>
          <p:nvPr/>
        </p:nvSpPr>
        <p:spPr>
          <a:xfrm>
            <a:off x="2483908" y="5766381"/>
            <a:ext cx="1244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F64ADC15-50E6-B946-CAE6-C7583023AFB1}"/>
              </a:ext>
            </a:extLst>
          </p:cNvPr>
          <p:cNvSpPr txBox="1">
            <a:spLocks/>
          </p:cNvSpPr>
          <p:nvPr/>
        </p:nvSpPr>
        <p:spPr>
          <a:xfrm>
            <a:off x="7928359" y="5766382"/>
            <a:ext cx="1752600" cy="4455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Search</a:t>
            </a:r>
            <a:endParaRPr lang="ko-KR" altLang="en-US" sz="24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77D447-FA95-ABDA-D91D-931454E98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29" y="1817949"/>
            <a:ext cx="5057958" cy="37885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DE86D0A-6629-39B4-8E9B-ADBA219A8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248" y="1817949"/>
            <a:ext cx="4796823" cy="37885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9951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D1F6A6-0EEC-6688-6E1D-17C5DACA4A4D}"/>
              </a:ext>
            </a:extLst>
          </p:cNvPr>
          <p:cNvSpPr/>
          <p:nvPr/>
        </p:nvSpPr>
        <p:spPr>
          <a:xfrm>
            <a:off x="0" y="0"/>
            <a:ext cx="12192000" cy="1501245"/>
          </a:xfrm>
          <a:prstGeom prst="rect">
            <a:avLst/>
          </a:prstGeom>
          <a:gradFill flip="none" rotWithShape="1">
            <a:gsLst>
              <a:gs pos="0">
                <a:srgbClr val="4E3073"/>
              </a:gs>
              <a:gs pos="100000">
                <a:srgbClr val="74378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 latinLnBrk="0">
              <a:lnSpc>
                <a:spcPct val="150000"/>
              </a:lnSpc>
              <a:defRPr/>
            </a:pP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요구사항 분석 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UI </a:t>
            </a:r>
            <a:r>
              <a:rPr lang="ko-KR" altLang="en-US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벤치마킹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4400" b="1" kern="0" dirty="0" err="1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랭킹닭컴</a:t>
            </a:r>
            <a:r>
              <a:rPr lang="en-US" altLang="ko-KR" sz="4400" b="1" kern="0" dirty="0"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en-US" altLang="ko-KR" sz="1100" kern="0" dirty="0">
              <a:solidFill>
                <a:prstClr val="whit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557E301C-C030-ACBA-F0F9-30D961F156EA}"/>
              </a:ext>
            </a:extLst>
          </p:cNvPr>
          <p:cNvSpPr/>
          <p:nvPr/>
        </p:nvSpPr>
        <p:spPr>
          <a:xfrm>
            <a:off x="0" y="1157468"/>
            <a:ext cx="11806178" cy="5586228"/>
          </a:xfrm>
          <a:prstGeom prst="rect">
            <a:avLst/>
          </a:prstGeom>
          <a:solidFill>
            <a:srgbClr val="F9FAFE"/>
          </a:solidFill>
          <a:ln>
            <a:noFill/>
          </a:ln>
          <a:effectLst>
            <a:outerShdw blurRad="165100" dist="165100" dir="18900000" algn="b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13E182B-DCD2-BB60-2FD3-B71F2598AA15}"/>
              </a:ext>
            </a:extLst>
          </p:cNvPr>
          <p:cNvGrpSpPr/>
          <p:nvPr/>
        </p:nvGrpSpPr>
        <p:grpSpPr>
          <a:xfrm>
            <a:off x="10222316" y="114300"/>
            <a:ext cx="1391767" cy="390040"/>
            <a:chOff x="456017" y="1097511"/>
            <a:chExt cx="1448188" cy="405852"/>
          </a:xfrm>
        </p:grpSpPr>
        <p:sp>
          <p:nvSpPr>
            <p:cNvPr id="53" name="왼쪽 대괄호 52">
              <a:extLst>
                <a:ext uri="{FF2B5EF4-FFF2-40B4-BE49-F238E27FC236}">
                  <a16:creationId xmlns:a16="http://schemas.microsoft.com/office/drawing/2014/main" id="{AA7FD176-1561-1803-DE6C-8292D28C2D61}"/>
                </a:ext>
              </a:extLst>
            </p:cNvPr>
            <p:cNvSpPr/>
            <p:nvPr/>
          </p:nvSpPr>
          <p:spPr>
            <a:xfrm>
              <a:off x="456017" y="1097514"/>
              <a:ext cx="216409" cy="399013"/>
            </a:xfrm>
            <a:prstGeom prst="leftBracket">
              <a:avLst>
                <a:gd name="adj" fmla="val 92190"/>
              </a:avLst>
            </a:prstGeom>
            <a:ln w="31750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4" name="원호 53">
              <a:extLst>
                <a:ext uri="{FF2B5EF4-FFF2-40B4-BE49-F238E27FC236}">
                  <a16:creationId xmlns:a16="http://schemas.microsoft.com/office/drawing/2014/main" id="{13C9B62E-C7EF-2AD6-BAE6-7D661950AE85}"/>
                </a:ext>
              </a:extLst>
            </p:cNvPr>
            <p:cNvSpPr/>
            <p:nvPr/>
          </p:nvSpPr>
          <p:spPr>
            <a:xfrm flipH="1">
              <a:off x="1476531" y="1097513"/>
              <a:ext cx="395999" cy="399013"/>
            </a:xfrm>
            <a:prstGeom prst="arc">
              <a:avLst>
                <a:gd name="adj1" fmla="val 9701467"/>
                <a:gd name="adj2" fmla="val 16208042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2C5FE48-EF20-C4D7-F7B6-7B390404E697}"/>
                </a:ext>
              </a:extLst>
            </p:cNvPr>
            <p:cNvCxnSpPr>
              <a:stCxn id="53" idx="2"/>
            </p:cNvCxnSpPr>
            <p:nvPr/>
          </p:nvCxnSpPr>
          <p:spPr>
            <a:xfrm flipV="1">
              <a:off x="672426" y="1496526"/>
              <a:ext cx="996441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3922AF7-8F8C-A1EE-BA33-0F79517AA3EB}"/>
                </a:ext>
              </a:extLst>
            </p:cNvPr>
            <p:cNvCxnSpPr/>
            <p:nvPr/>
          </p:nvCxnSpPr>
          <p:spPr>
            <a:xfrm flipV="1">
              <a:off x="672426" y="1097512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1B490305-6644-6181-1313-EB3444800D97}"/>
                </a:ext>
              </a:extLst>
            </p:cNvPr>
            <p:cNvCxnSpPr/>
            <p:nvPr/>
          </p:nvCxnSpPr>
          <p:spPr>
            <a:xfrm flipV="1">
              <a:off x="1272478" y="1097511"/>
              <a:ext cx="396000" cy="1"/>
            </a:xfrm>
            <a:prstGeom prst="line">
              <a:avLst/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F8DA14CE-425F-4B2B-E6C2-814CB2297EF6}"/>
                </a:ext>
              </a:extLst>
            </p:cNvPr>
            <p:cNvSpPr/>
            <p:nvPr/>
          </p:nvSpPr>
          <p:spPr>
            <a:xfrm flipH="1">
              <a:off x="1476920" y="1097512"/>
              <a:ext cx="395999" cy="399013"/>
            </a:xfrm>
            <a:prstGeom prst="arc">
              <a:avLst>
                <a:gd name="adj1" fmla="val 5296230"/>
                <a:gd name="adj2" fmla="val 7355301"/>
              </a:avLst>
            </a:prstGeom>
            <a:ln w="31750" cap="rnd">
              <a:solidFill>
                <a:srgbClr val="ABCC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59" name="자유형: 도형 17">
              <a:extLst>
                <a:ext uri="{FF2B5EF4-FFF2-40B4-BE49-F238E27FC236}">
                  <a16:creationId xmlns:a16="http://schemas.microsoft.com/office/drawing/2014/main" id="{F94D75AB-223C-967A-24CF-09EE5F69D0EC}"/>
                </a:ext>
              </a:extLst>
            </p:cNvPr>
            <p:cNvSpPr/>
            <p:nvPr/>
          </p:nvSpPr>
          <p:spPr>
            <a:xfrm>
              <a:off x="1788318" y="1364456"/>
              <a:ext cx="115887" cy="138907"/>
            </a:xfrm>
            <a:custGeom>
              <a:avLst/>
              <a:gdLst>
                <a:gd name="connsiteX0" fmla="*/ 61912 w 142875"/>
                <a:gd name="connsiteY0" fmla="*/ 0 h 147638"/>
                <a:gd name="connsiteX1" fmla="*/ 142875 w 142875"/>
                <a:gd name="connsiteY1" fmla="*/ 147638 h 147638"/>
                <a:gd name="connsiteX2" fmla="*/ 0 w 142875"/>
                <a:gd name="connsiteY2" fmla="*/ 88106 h 147638"/>
                <a:gd name="connsiteX0" fmla="*/ 73818 w 142875"/>
                <a:gd name="connsiteY0" fmla="*/ 0 h 145257"/>
                <a:gd name="connsiteX1" fmla="*/ 142875 w 142875"/>
                <a:gd name="connsiteY1" fmla="*/ 145257 h 145257"/>
                <a:gd name="connsiteX2" fmla="*/ 0 w 142875"/>
                <a:gd name="connsiteY2" fmla="*/ 85725 h 145257"/>
                <a:gd name="connsiteX0" fmla="*/ 76199 w 142875"/>
                <a:gd name="connsiteY0" fmla="*/ 0 h 157163"/>
                <a:gd name="connsiteX1" fmla="*/ 142875 w 142875"/>
                <a:gd name="connsiteY1" fmla="*/ 157163 h 157163"/>
                <a:gd name="connsiteX2" fmla="*/ 0 w 142875"/>
                <a:gd name="connsiteY2" fmla="*/ 97631 h 157163"/>
                <a:gd name="connsiteX0" fmla="*/ 76199 w 119062"/>
                <a:gd name="connsiteY0" fmla="*/ 0 h 164307"/>
                <a:gd name="connsiteX1" fmla="*/ 119062 w 119062"/>
                <a:gd name="connsiteY1" fmla="*/ 164307 h 164307"/>
                <a:gd name="connsiteX2" fmla="*/ 0 w 119062"/>
                <a:gd name="connsiteY2" fmla="*/ 97631 h 164307"/>
                <a:gd name="connsiteX0" fmla="*/ 76199 w 115887"/>
                <a:gd name="connsiteY0" fmla="*/ 0 h 138907"/>
                <a:gd name="connsiteX1" fmla="*/ 115887 w 115887"/>
                <a:gd name="connsiteY1" fmla="*/ 138907 h 138907"/>
                <a:gd name="connsiteX2" fmla="*/ 0 w 115887"/>
                <a:gd name="connsiteY2" fmla="*/ 97631 h 13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887" h="138907">
                  <a:moveTo>
                    <a:pt x="76199" y="0"/>
                  </a:moveTo>
                  <a:lnTo>
                    <a:pt x="115887" y="138907"/>
                  </a:lnTo>
                  <a:lnTo>
                    <a:pt x="0" y="97631"/>
                  </a:lnTo>
                </a:path>
              </a:pathLst>
            </a:custGeom>
            <a:noFill/>
            <a:ln w="31750" cap="rnd">
              <a:solidFill>
                <a:srgbClr val="ABCC4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A9CC037-CC1A-58CC-7326-F41BFDA72A58}"/>
              </a:ext>
            </a:extLst>
          </p:cNvPr>
          <p:cNvSpPr txBox="1"/>
          <p:nvPr/>
        </p:nvSpPr>
        <p:spPr>
          <a:xfrm>
            <a:off x="10336977" y="121368"/>
            <a:ext cx="11442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kern="0" dirty="0" err="1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콘서개</a:t>
            </a:r>
            <a:r>
              <a:rPr lang="ko-KR" altLang="en-US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kern="0" dirty="0">
                <a:ln w="12700">
                  <a:noFill/>
                </a:ln>
                <a:solidFill>
                  <a:prstClr val="whit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20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표 13">
            <a:extLst>
              <a:ext uri="{FF2B5EF4-FFF2-40B4-BE49-F238E27FC236}">
                <a16:creationId xmlns:a16="http://schemas.microsoft.com/office/drawing/2014/main" id="{D92CFCE9-30B1-B938-A84A-913FD8F4D4E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20140" y="1271769"/>
          <a:ext cx="5867400" cy="53070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58992">
                  <a:extLst>
                    <a:ext uri="{9D8B030D-6E8A-4147-A177-3AD203B41FA5}">
                      <a16:colId xmlns:a16="http://schemas.microsoft.com/office/drawing/2014/main" val="2784096170"/>
                    </a:ext>
                  </a:extLst>
                </a:gridCol>
                <a:gridCol w="2354204">
                  <a:extLst>
                    <a:ext uri="{9D8B030D-6E8A-4147-A177-3AD203B41FA5}">
                      <a16:colId xmlns:a16="http://schemas.microsoft.com/office/drawing/2014/main" val="600442851"/>
                    </a:ext>
                  </a:extLst>
                </a:gridCol>
                <a:gridCol w="2354204">
                  <a:extLst>
                    <a:ext uri="{9D8B030D-6E8A-4147-A177-3AD203B41FA5}">
                      <a16:colId xmlns:a16="http://schemas.microsoft.com/office/drawing/2014/main" val="4019590413"/>
                    </a:ext>
                  </a:extLst>
                </a:gridCol>
              </a:tblGrid>
              <a:tr h="3721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분석대상</a:t>
                      </a: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Strong Point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Weak Point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5221232"/>
                  </a:ext>
                </a:extLst>
              </a:tr>
              <a:tr h="9833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Branding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랭킹닭컴이라는</a:t>
                      </a: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이름과 카테고리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행사정보를 이미지로 어떤 서비스를 제공할지 직관적으로 보여준다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ko-KR" altLang="en-US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랭킹 정보나 상품에 대한 정보는 바로 찾을 수 없다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  <a:endParaRPr lang="ko-KR" altLang="en-US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294925"/>
                  </a:ext>
                </a:extLst>
              </a:tr>
              <a:tr h="1443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Contents</a:t>
                      </a:r>
                    </a:p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Service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다양한 건강식품들과 행사정보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상품에 대한 랭킹 정보를 제공한다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 </a:t>
                      </a: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어떤 상품이 인기가 있고 할인하고 있는지 간편하게 볼 수 있다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altLang="ko-KR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제품 정보와 후기를 제공해 제품에 대한 평가를 한 번에 볼 수 있다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이름과 같이 랭킹 정보와 닭과 관련된 상품에 대한 정보를 제공하지만 메인 페이지에서는 닭이 아닌 다른 행사 상품을 보여주며 랭킹에 대한 정보는 사용자가 직접 확인해야 한다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328737"/>
                  </a:ext>
                </a:extLst>
              </a:tr>
              <a:tr h="13924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Interface</a:t>
                      </a:r>
                    </a:p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Navigation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카테고리가 잘 분류되어 있으며 세부 카테고리로 나눠서 들어갈 수 있다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altLang="ko-KR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카테고리와 상품검색은 어디서든 접근할 수 있다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메인 페이지에서 제공하는 추천 상품 리스트는 메인에서만 확인이 가능하다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798165"/>
                  </a:ext>
                </a:extLst>
              </a:tr>
              <a:tr h="11154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Graphic</a:t>
                      </a:r>
                    </a:p>
                    <a:p>
                      <a:pPr algn="ctr" latinLnBrk="1"/>
                      <a:r>
                        <a:rPr lang="en-US" altLang="ko-KR" sz="160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Design</a:t>
                      </a:r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상품에 대한 이미지와 정보가 간단하게 나열되어 있다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altLang="ko-KR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이미지를 제외한 다른 곳은 색상이 적어 어떤 것을 보여주고 </a:t>
                      </a:r>
                      <a:r>
                        <a:rPr lang="ko-KR" altLang="en-US" sz="11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싶은지</a:t>
                      </a: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잘 보인다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ko-KR" altLang="en-US" sz="11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단순하고 깔끔하지만 이 사이트의 특색은 없다</a:t>
                      </a:r>
                      <a:r>
                        <a:rPr lang="en-US" altLang="ko-KR" sz="11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.</a:t>
                      </a:r>
                    </a:p>
                  </a:txBody>
                  <a:tcPr marL="81488" marR="81488" marT="40744" marB="4074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094155"/>
                  </a:ext>
                </a:extLst>
              </a:tr>
            </a:tbl>
          </a:graphicData>
        </a:graphic>
      </p:graphicFrame>
      <p:sp>
        <p:nvSpPr>
          <p:cNvPr id="3" name="제목 1">
            <a:extLst>
              <a:ext uri="{FF2B5EF4-FFF2-40B4-BE49-F238E27FC236}">
                <a16:creationId xmlns:a16="http://schemas.microsoft.com/office/drawing/2014/main" id="{4AADAAA1-F5CB-EDDB-7BBC-302F2FCF02B1}"/>
              </a:ext>
            </a:extLst>
          </p:cNvPr>
          <p:cNvSpPr txBox="1">
            <a:spLocks/>
          </p:cNvSpPr>
          <p:nvPr/>
        </p:nvSpPr>
        <p:spPr>
          <a:xfrm>
            <a:off x="1365946" y="1720911"/>
            <a:ext cx="2336283" cy="614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7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Rader Chart</a:t>
            </a:r>
            <a:endParaRPr lang="ko-KR" altLang="en-US" sz="27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95C5BD-2DB6-00E3-5941-22B670342A1F}"/>
              </a:ext>
            </a:extLst>
          </p:cNvPr>
          <p:cNvSpPr/>
          <p:nvPr/>
        </p:nvSpPr>
        <p:spPr>
          <a:xfrm>
            <a:off x="1113219" y="2709434"/>
            <a:ext cx="2752725" cy="2752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779E70D-8DFB-C9ED-2EE3-8E22EA5C6FE4}"/>
              </a:ext>
            </a:extLst>
          </p:cNvPr>
          <p:cNvSpPr/>
          <p:nvPr/>
        </p:nvSpPr>
        <p:spPr>
          <a:xfrm rot="2700000">
            <a:off x="2145651" y="3676185"/>
            <a:ext cx="776879" cy="77687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6557D9-BF48-0F3C-6F99-E80C10A0164C}"/>
              </a:ext>
            </a:extLst>
          </p:cNvPr>
          <p:cNvSpPr/>
          <p:nvPr/>
        </p:nvSpPr>
        <p:spPr>
          <a:xfrm rot="2700000">
            <a:off x="1900966" y="3431498"/>
            <a:ext cx="1266254" cy="126625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3AF5A6-2AC3-6EE0-AA1B-D68B9122B485}"/>
              </a:ext>
            </a:extLst>
          </p:cNvPr>
          <p:cNvSpPr/>
          <p:nvPr/>
        </p:nvSpPr>
        <p:spPr>
          <a:xfrm rot="2700000">
            <a:off x="1686861" y="3217398"/>
            <a:ext cx="1694455" cy="169445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F8FC433B-3301-77EA-BB57-DB3713E08FB8}"/>
              </a:ext>
            </a:extLst>
          </p:cNvPr>
          <p:cNvSpPr txBox="1">
            <a:spLocks/>
          </p:cNvSpPr>
          <p:nvPr/>
        </p:nvSpPr>
        <p:spPr>
          <a:xfrm>
            <a:off x="1525921" y="2401818"/>
            <a:ext cx="1927320" cy="307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Interface / Navigation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A73604BC-B927-3117-2BEF-AB2C03DC1D82}"/>
              </a:ext>
            </a:extLst>
          </p:cNvPr>
          <p:cNvSpPr txBox="1">
            <a:spLocks/>
          </p:cNvSpPr>
          <p:nvPr/>
        </p:nvSpPr>
        <p:spPr>
          <a:xfrm>
            <a:off x="3865944" y="3882188"/>
            <a:ext cx="931952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Brending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675A1BFA-ED1A-21B1-60D2-866B8E3AA4A4}"/>
              </a:ext>
            </a:extLst>
          </p:cNvPr>
          <p:cNvSpPr txBox="1">
            <a:spLocks/>
          </p:cNvSpPr>
          <p:nvPr/>
        </p:nvSpPr>
        <p:spPr>
          <a:xfrm>
            <a:off x="265086" y="3861016"/>
            <a:ext cx="851880" cy="407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Graphic</a:t>
            </a:r>
          </a:p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Design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ACC5D0A-70BD-A24B-DD68-15ECAF36D081}"/>
              </a:ext>
            </a:extLst>
          </p:cNvPr>
          <p:cNvSpPr txBox="1">
            <a:spLocks/>
          </p:cNvSpPr>
          <p:nvPr/>
        </p:nvSpPr>
        <p:spPr>
          <a:xfrm>
            <a:off x="1725212" y="5454862"/>
            <a:ext cx="1617752" cy="2847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Contents / Service</a:t>
            </a:r>
            <a:endParaRPr lang="ko-KR" altLang="en-US" sz="12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6D0C976-D785-0989-E95D-51F1C027C9FB}"/>
              </a:ext>
            </a:extLst>
          </p:cNvPr>
          <p:cNvCxnSpPr>
            <a:cxnSpLocks/>
          </p:cNvCxnSpPr>
          <p:nvPr/>
        </p:nvCxnSpPr>
        <p:spPr>
          <a:xfrm>
            <a:off x="2534088" y="3169248"/>
            <a:ext cx="748584" cy="895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8209878-DF2D-AF19-D577-EB47A05555FB}"/>
              </a:ext>
            </a:extLst>
          </p:cNvPr>
          <p:cNvCxnSpPr>
            <a:cxnSpLocks/>
          </p:cNvCxnSpPr>
          <p:nvPr/>
        </p:nvCxnSpPr>
        <p:spPr>
          <a:xfrm flipV="1">
            <a:off x="2534088" y="4064624"/>
            <a:ext cx="748584" cy="8953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1A8BEA6-2B69-A520-4AC0-0E9B18C9B480}"/>
              </a:ext>
            </a:extLst>
          </p:cNvPr>
          <p:cNvCxnSpPr>
            <a:cxnSpLocks/>
          </p:cNvCxnSpPr>
          <p:nvPr/>
        </p:nvCxnSpPr>
        <p:spPr>
          <a:xfrm>
            <a:off x="1453843" y="4064624"/>
            <a:ext cx="1080245" cy="8953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1A9E78B6-B492-7206-30BB-F5ED938862F8}"/>
              </a:ext>
            </a:extLst>
          </p:cNvPr>
          <p:cNvCxnSpPr>
            <a:cxnSpLocks/>
          </p:cNvCxnSpPr>
          <p:nvPr/>
        </p:nvCxnSpPr>
        <p:spPr>
          <a:xfrm flipV="1">
            <a:off x="1453843" y="3169248"/>
            <a:ext cx="1080245" cy="895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083526"/>
      </p:ext>
    </p:extLst>
  </p:cSld>
  <p:clrMapOvr>
    <a:masterClrMapping/>
  </p:clrMapOvr>
</p:sld>
</file>

<file path=ppt/theme/theme1.xml><?xml version="1.0" encoding="utf-8"?>
<a:theme xmlns:a="http://schemas.openxmlformats.org/drawingml/2006/main" name="2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</TotalTime>
  <Words>1914</Words>
  <Application>Microsoft Office PowerPoint</Application>
  <PresentationFormat>와이드스크린</PresentationFormat>
  <Paragraphs>629</Paragraphs>
  <Slides>40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6" baseType="lpstr">
      <vt:lpstr>배달의민족 주아</vt:lpstr>
      <vt:lpstr>Arial</vt:lpstr>
      <vt:lpstr>맑은 고딕</vt:lpstr>
      <vt:lpstr>야놀자 야체 B</vt:lpstr>
      <vt:lpstr>Freestyle Script</vt:lpstr>
      <vt:lpstr>27_Office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용성</dc:creator>
  <cp:lastModifiedBy>최용성</cp:lastModifiedBy>
  <cp:revision>20</cp:revision>
  <dcterms:created xsi:type="dcterms:W3CDTF">2023-05-07T08:04:19Z</dcterms:created>
  <dcterms:modified xsi:type="dcterms:W3CDTF">2023-06-03T07:07:24Z</dcterms:modified>
</cp:coreProperties>
</file>

<file path=docProps/thumbnail.jpeg>
</file>